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sldIdLst>
    <p:sldId id="290" r:id="rId3"/>
    <p:sldId id="293" r:id="rId4"/>
    <p:sldId id="386" r:id="rId5"/>
    <p:sldId id="388" r:id="rId6"/>
    <p:sldId id="385" r:id="rId7"/>
    <p:sldId id="397" r:id="rId8"/>
    <p:sldId id="373" r:id="rId9"/>
    <p:sldId id="384" r:id="rId10"/>
    <p:sldId id="383" r:id="rId11"/>
    <p:sldId id="382" r:id="rId12"/>
    <p:sldId id="389" r:id="rId13"/>
    <p:sldId id="390" r:id="rId14"/>
    <p:sldId id="381" r:id="rId15"/>
    <p:sldId id="391" r:id="rId16"/>
    <p:sldId id="380" r:id="rId17"/>
    <p:sldId id="392" r:id="rId18"/>
    <p:sldId id="378" r:id="rId19"/>
    <p:sldId id="404" r:id="rId20"/>
    <p:sldId id="395" r:id="rId21"/>
    <p:sldId id="394" r:id="rId22"/>
    <p:sldId id="396" r:id="rId23"/>
    <p:sldId id="399" r:id="rId24"/>
    <p:sldId id="398" r:id="rId25"/>
    <p:sldId id="400" r:id="rId26"/>
    <p:sldId id="401" r:id="rId27"/>
    <p:sldId id="402" r:id="rId28"/>
    <p:sldId id="406" r:id="rId29"/>
    <p:sldId id="375" r:id="rId30"/>
    <p:sldId id="405" r:id="rId31"/>
    <p:sldId id="376" r:id="rId32"/>
    <p:sldId id="374" r:id="rId33"/>
    <p:sldId id="387" r:id="rId34"/>
    <p:sldId id="294" r:id="rId3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D43CA0E-F221-EB06-8AE8-63C9A960C8AB}" name="Mitchell, Molly" initials="MM" userId="S::molly.mitchell@flhealth.gov::98f167f1-e2c8-48d3-9306-15ff9138877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646"/>
    <a:srgbClr val="F8F8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A80B40-A58A-4761-4B78-A52929E5561C}" v="310" dt="2023-01-31T16:38:09.983"/>
    <p1510:client id="{26A2B4C5-D37B-6E71-E0A5-708F2FDD36AE}" v="777" dt="2023-02-01T21:08:25.814"/>
    <p1510:client id="{D1105E00-F453-4F45-8A6B-BD0D860D692C}" v="797" dt="2023-01-31T17:01:41.4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8F64C-60F4-4E08-8F10-1497C419FA5A}"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F35D72F-C8F4-48E1-B3CE-61163D7C5098}">
      <dgm:prSet/>
      <dgm:spPr/>
      <dgm:t>
        <a:bodyPr/>
        <a:lstStyle/>
        <a:p>
          <a:pPr>
            <a:lnSpc>
              <a:spcPct val="100000"/>
            </a:lnSpc>
          </a:pPr>
          <a:r>
            <a:rPr lang="en-US"/>
            <a:t>HPG Updates &amp; Trainings</a:t>
          </a:r>
        </a:p>
      </dgm:t>
    </dgm:pt>
    <dgm:pt modelId="{9C34E4DE-6026-491B-B30E-F9C672BFB66A}" type="parTrans" cxnId="{2D7DC14E-5575-4BB3-813B-FB7544E9BF72}">
      <dgm:prSet/>
      <dgm:spPr/>
      <dgm:t>
        <a:bodyPr/>
        <a:lstStyle/>
        <a:p>
          <a:endParaRPr lang="en-US"/>
        </a:p>
      </dgm:t>
    </dgm:pt>
    <dgm:pt modelId="{6704A49E-0831-4F42-88BA-9D35B7D152C1}" type="sibTrans" cxnId="{2D7DC14E-5575-4BB3-813B-FB7544E9BF72}">
      <dgm:prSet/>
      <dgm:spPr/>
      <dgm:t>
        <a:bodyPr/>
        <a:lstStyle/>
        <a:p>
          <a:endParaRPr lang="en-US"/>
        </a:p>
      </dgm:t>
    </dgm:pt>
    <dgm:pt modelId="{6FF58CA1-05E2-4827-84FC-77B4DE2EE8C4}">
      <dgm:prSet/>
      <dgm:spPr/>
      <dgm:t>
        <a:bodyPr/>
        <a:lstStyle/>
        <a:p>
          <a:pPr>
            <a:lnSpc>
              <a:spcPct val="100000"/>
            </a:lnSpc>
          </a:pPr>
          <a:r>
            <a:rPr lang="en-US"/>
            <a:t>ELC Updates</a:t>
          </a:r>
        </a:p>
      </dgm:t>
    </dgm:pt>
    <dgm:pt modelId="{AA0DA103-8D16-426A-B3CE-45CEF1D4A1C8}" type="parTrans" cxnId="{CEC7B615-5B86-4BDD-A19D-DEBDBB18D4B5}">
      <dgm:prSet/>
      <dgm:spPr/>
      <dgm:t>
        <a:bodyPr/>
        <a:lstStyle/>
        <a:p>
          <a:endParaRPr lang="en-US"/>
        </a:p>
      </dgm:t>
    </dgm:pt>
    <dgm:pt modelId="{89AD6F23-67ED-436F-9508-D502CFCD18AC}" type="sibTrans" cxnId="{CEC7B615-5B86-4BDD-A19D-DEBDBB18D4B5}">
      <dgm:prSet/>
      <dgm:spPr/>
      <dgm:t>
        <a:bodyPr/>
        <a:lstStyle/>
        <a:p>
          <a:endParaRPr lang="en-US"/>
        </a:p>
      </dgm:t>
    </dgm:pt>
    <dgm:pt modelId="{63081842-3B27-485A-B88E-A64DE7CDD564}">
      <dgm:prSet/>
      <dgm:spPr/>
      <dgm:t>
        <a:bodyPr/>
        <a:lstStyle/>
        <a:p>
          <a:pPr>
            <a:lnSpc>
              <a:spcPct val="100000"/>
            </a:lnSpc>
          </a:pPr>
          <a:r>
            <a:rPr lang="en-US"/>
            <a:t>Pipeline Updates (FL &amp; CDC) </a:t>
          </a:r>
        </a:p>
      </dgm:t>
    </dgm:pt>
    <dgm:pt modelId="{7381788C-28AA-4AE0-BF73-4710CFEE59E8}" type="parTrans" cxnId="{160558BA-7823-4889-A4B0-70039E02512A}">
      <dgm:prSet/>
      <dgm:spPr/>
      <dgm:t>
        <a:bodyPr/>
        <a:lstStyle/>
        <a:p>
          <a:endParaRPr lang="en-US"/>
        </a:p>
      </dgm:t>
    </dgm:pt>
    <dgm:pt modelId="{A33EED73-67A5-46E2-BDD0-4F3917E5742B}" type="sibTrans" cxnId="{160558BA-7823-4889-A4B0-70039E02512A}">
      <dgm:prSet/>
      <dgm:spPr/>
      <dgm:t>
        <a:bodyPr/>
        <a:lstStyle/>
        <a:p>
          <a:endParaRPr lang="en-US"/>
        </a:p>
      </dgm:t>
    </dgm:pt>
    <dgm:pt modelId="{A0ACC807-CF80-4DD1-A31E-8D7B3648A6B6}">
      <dgm:prSet/>
      <dgm:spPr/>
      <dgm:t>
        <a:bodyPr/>
        <a:lstStyle/>
        <a:p>
          <a:pPr>
            <a:lnSpc>
              <a:spcPct val="100000"/>
            </a:lnSpc>
          </a:pPr>
          <a:r>
            <a:rPr lang="en-US"/>
            <a:t>Workforce Development &amp; BRR Staff Introduction </a:t>
          </a:r>
        </a:p>
      </dgm:t>
    </dgm:pt>
    <dgm:pt modelId="{C2F2521B-2743-401F-8D0A-F507694CCB23}" type="parTrans" cxnId="{0ACFD20A-3E5C-424B-97D8-FB4ED320D2AB}">
      <dgm:prSet/>
      <dgm:spPr/>
      <dgm:t>
        <a:bodyPr/>
        <a:lstStyle/>
        <a:p>
          <a:endParaRPr lang="en-US"/>
        </a:p>
      </dgm:t>
    </dgm:pt>
    <dgm:pt modelId="{71C86F04-537D-4AA4-BA8C-3ED0967D7991}" type="sibTrans" cxnId="{0ACFD20A-3E5C-424B-97D8-FB4ED320D2AB}">
      <dgm:prSet/>
      <dgm:spPr/>
      <dgm:t>
        <a:bodyPr/>
        <a:lstStyle/>
        <a:p>
          <a:endParaRPr lang="en-US"/>
        </a:p>
      </dgm:t>
    </dgm:pt>
    <dgm:pt modelId="{B9754C79-3813-4CB2-BE8D-70EAEDE71DAB}" type="pres">
      <dgm:prSet presAssocID="{65E8F64C-60F4-4E08-8F10-1497C419FA5A}" presName="root" presStyleCnt="0">
        <dgm:presLayoutVars>
          <dgm:dir/>
          <dgm:resizeHandles val="exact"/>
        </dgm:presLayoutVars>
      </dgm:prSet>
      <dgm:spPr/>
    </dgm:pt>
    <dgm:pt modelId="{09519173-F0FE-4753-A2C4-6B256664041B}" type="pres">
      <dgm:prSet presAssocID="{A0ACC807-CF80-4DD1-A31E-8D7B3648A6B6}" presName="compNode" presStyleCnt="0"/>
      <dgm:spPr/>
    </dgm:pt>
    <dgm:pt modelId="{A6C57C2A-EBDF-4552-8788-2AA55F7FF241}" type="pres">
      <dgm:prSet presAssocID="{A0ACC807-CF80-4DD1-A31E-8D7B3648A6B6}" presName="bgRect" presStyleLbl="bgShp" presStyleIdx="0" presStyleCnt="4"/>
      <dgm:spPr/>
    </dgm:pt>
    <dgm:pt modelId="{C8B16F76-7198-476A-BC65-775950DDF928}" type="pres">
      <dgm:prSet presAssocID="{A0ACC807-CF80-4DD1-A31E-8D7B3648A6B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Group with solid fill"/>
        </a:ext>
      </dgm:extLst>
    </dgm:pt>
    <dgm:pt modelId="{CBE1FD88-C02D-417D-9C36-5A22DA12C62F}" type="pres">
      <dgm:prSet presAssocID="{A0ACC807-CF80-4DD1-A31E-8D7B3648A6B6}" presName="spaceRect" presStyleCnt="0"/>
      <dgm:spPr/>
    </dgm:pt>
    <dgm:pt modelId="{EF46400D-F420-4BD0-8778-BB2411EA242D}" type="pres">
      <dgm:prSet presAssocID="{A0ACC807-CF80-4DD1-A31E-8D7B3648A6B6}" presName="parTx" presStyleLbl="revTx" presStyleIdx="0" presStyleCnt="4">
        <dgm:presLayoutVars>
          <dgm:chMax val="0"/>
          <dgm:chPref val="0"/>
        </dgm:presLayoutVars>
      </dgm:prSet>
      <dgm:spPr/>
    </dgm:pt>
    <dgm:pt modelId="{94895342-0CA7-464E-A265-A5FAE8BD83AC}" type="pres">
      <dgm:prSet presAssocID="{71C86F04-537D-4AA4-BA8C-3ED0967D7991}" presName="sibTrans" presStyleCnt="0"/>
      <dgm:spPr/>
    </dgm:pt>
    <dgm:pt modelId="{06582125-CEA1-40C9-A1F3-5B70B54423B7}" type="pres">
      <dgm:prSet presAssocID="{9F35D72F-C8F4-48E1-B3CE-61163D7C5098}" presName="compNode" presStyleCnt="0"/>
      <dgm:spPr/>
    </dgm:pt>
    <dgm:pt modelId="{768D1E00-2021-4672-B5D0-B99F3222EEDE}" type="pres">
      <dgm:prSet presAssocID="{9F35D72F-C8F4-48E1-B3CE-61163D7C5098}" presName="bgRect" presStyleLbl="bgShp" presStyleIdx="1" presStyleCnt="4"/>
      <dgm:spPr/>
    </dgm:pt>
    <dgm:pt modelId="{B556CA5B-670C-4E98-951B-8F1E68FE1F12}" type="pres">
      <dgm:prSet presAssocID="{9F35D72F-C8F4-48E1-B3CE-61163D7C509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eacher with solid fill"/>
        </a:ext>
      </dgm:extLst>
    </dgm:pt>
    <dgm:pt modelId="{E0DD7EA6-B96D-48C3-9480-02D7115FB08E}" type="pres">
      <dgm:prSet presAssocID="{9F35D72F-C8F4-48E1-B3CE-61163D7C5098}" presName="spaceRect" presStyleCnt="0"/>
      <dgm:spPr/>
    </dgm:pt>
    <dgm:pt modelId="{5C4D0339-75B1-4623-A2B4-014020D88381}" type="pres">
      <dgm:prSet presAssocID="{9F35D72F-C8F4-48E1-B3CE-61163D7C5098}" presName="parTx" presStyleLbl="revTx" presStyleIdx="1" presStyleCnt="4">
        <dgm:presLayoutVars>
          <dgm:chMax val="0"/>
          <dgm:chPref val="0"/>
        </dgm:presLayoutVars>
      </dgm:prSet>
      <dgm:spPr/>
    </dgm:pt>
    <dgm:pt modelId="{F49343B2-44D7-4BB3-8A22-BECB6BE9DF0C}" type="pres">
      <dgm:prSet presAssocID="{6704A49E-0831-4F42-88BA-9D35B7D152C1}" presName="sibTrans" presStyleCnt="0"/>
      <dgm:spPr/>
    </dgm:pt>
    <dgm:pt modelId="{C799F6EF-D8AB-49A7-9E31-BF2C40E37739}" type="pres">
      <dgm:prSet presAssocID="{63081842-3B27-485A-B88E-A64DE7CDD564}" presName="compNode" presStyleCnt="0"/>
      <dgm:spPr/>
    </dgm:pt>
    <dgm:pt modelId="{1EF5CD07-D674-4740-BA2A-79D7BCC56315}" type="pres">
      <dgm:prSet presAssocID="{63081842-3B27-485A-B88E-A64DE7CDD564}" presName="bgRect" presStyleLbl="bgShp" presStyleIdx="2" presStyleCnt="4"/>
      <dgm:spPr/>
    </dgm:pt>
    <dgm:pt modelId="{CDABC033-8E37-4562-B448-F37FBD5ADA43}" type="pres">
      <dgm:prSet presAssocID="{63081842-3B27-485A-B88E-A64DE7CDD564}"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croll with solid fill"/>
        </a:ext>
      </dgm:extLst>
    </dgm:pt>
    <dgm:pt modelId="{352BC1F4-15BC-4728-94E7-68ACB820F8DE}" type="pres">
      <dgm:prSet presAssocID="{63081842-3B27-485A-B88E-A64DE7CDD564}" presName="spaceRect" presStyleCnt="0"/>
      <dgm:spPr/>
    </dgm:pt>
    <dgm:pt modelId="{803C1AC4-499C-46D2-A68E-54C4C899956F}" type="pres">
      <dgm:prSet presAssocID="{63081842-3B27-485A-B88E-A64DE7CDD564}" presName="parTx" presStyleLbl="revTx" presStyleIdx="2" presStyleCnt="4">
        <dgm:presLayoutVars>
          <dgm:chMax val="0"/>
          <dgm:chPref val="0"/>
        </dgm:presLayoutVars>
      </dgm:prSet>
      <dgm:spPr/>
    </dgm:pt>
    <dgm:pt modelId="{035E0BA3-74B8-48E1-BA8C-E4106CD8C0EB}" type="pres">
      <dgm:prSet presAssocID="{A33EED73-67A5-46E2-BDD0-4F3917E5742B}" presName="sibTrans" presStyleCnt="0"/>
      <dgm:spPr/>
    </dgm:pt>
    <dgm:pt modelId="{D26D9235-8530-4E0A-97A9-5C4A3CA1E730}" type="pres">
      <dgm:prSet presAssocID="{6FF58CA1-05E2-4827-84FC-77B4DE2EE8C4}" presName="compNode" presStyleCnt="0"/>
      <dgm:spPr/>
    </dgm:pt>
    <dgm:pt modelId="{29DF0263-69F2-40AB-B758-C481C5B99361}" type="pres">
      <dgm:prSet presAssocID="{6FF58CA1-05E2-4827-84FC-77B4DE2EE8C4}" presName="bgRect" presStyleLbl="bgShp" presStyleIdx="3" presStyleCnt="4"/>
      <dgm:spPr/>
    </dgm:pt>
    <dgm:pt modelId="{2EE88AD6-420C-4EB8-B5D0-8FAFA2AE7107}" type="pres">
      <dgm:prSet presAssocID="{6FF58CA1-05E2-4827-84FC-77B4DE2EE8C4}" presName="iconRect" presStyleLbl="node1" presStyleIdx="3" presStyleCnt="4" custAng="108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Alterations &amp; Tailoring with solid fill"/>
        </a:ext>
      </dgm:extLst>
    </dgm:pt>
    <dgm:pt modelId="{520528E6-6A96-44AC-A321-EF0053E78986}" type="pres">
      <dgm:prSet presAssocID="{6FF58CA1-05E2-4827-84FC-77B4DE2EE8C4}" presName="spaceRect" presStyleCnt="0"/>
      <dgm:spPr/>
    </dgm:pt>
    <dgm:pt modelId="{469CF312-7704-41FE-B3AE-380CF9A8D4C7}" type="pres">
      <dgm:prSet presAssocID="{6FF58CA1-05E2-4827-84FC-77B4DE2EE8C4}" presName="parTx" presStyleLbl="revTx" presStyleIdx="3" presStyleCnt="4">
        <dgm:presLayoutVars>
          <dgm:chMax val="0"/>
          <dgm:chPref val="0"/>
        </dgm:presLayoutVars>
      </dgm:prSet>
      <dgm:spPr/>
    </dgm:pt>
  </dgm:ptLst>
  <dgm:cxnLst>
    <dgm:cxn modelId="{0ACFD20A-3E5C-424B-97D8-FB4ED320D2AB}" srcId="{65E8F64C-60F4-4E08-8F10-1497C419FA5A}" destId="{A0ACC807-CF80-4DD1-A31E-8D7B3648A6B6}" srcOrd="0" destOrd="0" parTransId="{C2F2521B-2743-401F-8D0A-F507694CCB23}" sibTransId="{71C86F04-537D-4AA4-BA8C-3ED0967D7991}"/>
    <dgm:cxn modelId="{A924BC0B-4ABF-476C-81D7-D47C00D34F37}" type="presOf" srcId="{63081842-3B27-485A-B88E-A64DE7CDD564}" destId="{803C1AC4-499C-46D2-A68E-54C4C899956F}" srcOrd="0" destOrd="0" presId="urn:microsoft.com/office/officeart/2018/2/layout/IconVerticalSolidList"/>
    <dgm:cxn modelId="{CEC7B615-5B86-4BDD-A19D-DEBDBB18D4B5}" srcId="{65E8F64C-60F4-4E08-8F10-1497C419FA5A}" destId="{6FF58CA1-05E2-4827-84FC-77B4DE2EE8C4}" srcOrd="3" destOrd="0" parTransId="{AA0DA103-8D16-426A-B3CE-45CEF1D4A1C8}" sibTransId="{89AD6F23-67ED-436F-9508-D502CFCD18AC}"/>
    <dgm:cxn modelId="{2D7DC14E-5575-4BB3-813B-FB7544E9BF72}" srcId="{65E8F64C-60F4-4E08-8F10-1497C419FA5A}" destId="{9F35D72F-C8F4-48E1-B3CE-61163D7C5098}" srcOrd="1" destOrd="0" parTransId="{9C34E4DE-6026-491B-B30E-F9C672BFB66A}" sibTransId="{6704A49E-0831-4F42-88BA-9D35B7D152C1}"/>
    <dgm:cxn modelId="{E939BA8D-88ED-43B5-9021-2B7AAA9FE673}" type="presOf" srcId="{6FF58CA1-05E2-4827-84FC-77B4DE2EE8C4}" destId="{469CF312-7704-41FE-B3AE-380CF9A8D4C7}" srcOrd="0" destOrd="0" presId="urn:microsoft.com/office/officeart/2018/2/layout/IconVerticalSolidList"/>
    <dgm:cxn modelId="{160558BA-7823-4889-A4B0-70039E02512A}" srcId="{65E8F64C-60F4-4E08-8F10-1497C419FA5A}" destId="{63081842-3B27-485A-B88E-A64DE7CDD564}" srcOrd="2" destOrd="0" parTransId="{7381788C-28AA-4AE0-BF73-4710CFEE59E8}" sibTransId="{A33EED73-67A5-46E2-BDD0-4F3917E5742B}"/>
    <dgm:cxn modelId="{FE7411DA-5877-48E1-B14D-BEF58F11BFE3}" type="presOf" srcId="{9F35D72F-C8F4-48E1-B3CE-61163D7C5098}" destId="{5C4D0339-75B1-4623-A2B4-014020D88381}" srcOrd="0" destOrd="0" presId="urn:microsoft.com/office/officeart/2018/2/layout/IconVerticalSolidList"/>
    <dgm:cxn modelId="{97BE62E8-E1C7-4067-931E-BF2C934D66DF}" type="presOf" srcId="{65E8F64C-60F4-4E08-8F10-1497C419FA5A}" destId="{B9754C79-3813-4CB2-BE8D-70EAEDE71DAB}" srcOrd="0" destOrd="0" presId="urn:microsoft.com/office/officeart/2018/2/layout/IconVerticalSolidList"/>
    <dgm:cxn modelId="{2519AFEF-54F5-447E-90DB-3A71AB7285DA}" type="presOf" srcId="{A0ACC807-CF80-4DD1-A31E-8D7B3648A6B6}" destId="{EF46400D-F420-4BD0-8778-BB2411EA242D}" srcOrd="0" destOrd="0" presId="urn:microsoft.com/office/officeart/2018/2/layout/IconVerticalSolidList"/>
    <dgm:cxn modelId="{177F0AA0-979F-454E-AB4E-6D073194FA59}" type="presParOf" srcId="{B9754C79-3813-4CB2-BE8D-70EAEDE71DAB}" destId="{09519173-F0FE-4753-A2C4-6B256664041B}" srcOrd="0" destOrd="0" presId="urn:microsoft.com/office/officeart/2018/2/layout/IconVerticalSolidList"/>
    <dgm:cxn modelId="{FE5902EA-23F6-4E05-BBBA-A7CF606EE080}" type="presParOf" srcId="{09519173-F0FE-4753-A2C4-6B256664041B}" destId="{A6C57C2A-EBDF-4552-8788-2AA55F7FF241}" srcOrd="0" destOrd="0" presId="urn:microsoft.com/office/officeart/2018/2/layout/IconVerticalSolidList"/>
    <dgm:cxn modelId="{B59C72D7-2249-4E6C-89E5-79FB0EEFD187}" type="presParOf" srcId="{09519173-F0FE-4753-A2C4-6B256664041B}" destId="{C8B16F76-7198-476A-BC65-775950DDF928}" srcOrd="1" destOrd="0" presId="urn:microsoft.com/office/officeart/2018/2/layout/IconVerticalSolidList"/>
    <dgm:cxn modelId="{E9A82596-77DC-4ABA-AC6A-6452A015E7A3}" type="presParOf" srcId="{09519173-F0FE-4753-A2C4-6B256664041B}" destId="{CBE1FD88-C02D-417D-9C36-5A22DA12C62F}" srcOrd="2" destOrd="0" presId="urn:microsoft.com/office/officeart/2018/2/layout/IconVerticalSolidList"/>
    <dgm:cxn modelId="{BB2B09FD-129F-4E98-9A09-7E733DDB52D9}" type="presParOf" srcId="{09519173-F0FE-4753-A2C4-6B256664041B}" destId="{EF46400D-F420-4BD0-8778-BB2411EA242D}" srcOrd="3" destOrd="0" presId="urn:microsoft.com/office/officeart/2018/2/layout/IconVerticalSolidList"/>
    <dgm:cxn modelId="{A4BE6AFB-F2F0-49D1-80F6-B9E3BEFAC165}" type="presParOf" srcId="{B9754C79-3813-4CB2-BE8D-70EAEDE71DAB}" destId="{94895342-0CA7-464E-A265-A5FAE8BD83AC}" srcOrd="1" destOrd="0" presId="urn:microsoft.com/office/officeart/2018/2/layout/IconVerticalSolidList"/>
    <dgm:cxn modelId="{5781836F-864B-4D40-97A0-B64548ACDDD3}" type="presParOf" srcId="{B9754C79-3813-4CB2-BE8D-70EAEDE71DAB}" destId="{06582125-CEA1-40C9-A1F3-5B70B54423B7}" srcOrd="2" destOrd="0" presId="urn:microsoft.com/office/officeart/2018/2/layout/IconVerticalSolidList"/>
    <dgm:cxn modelId="{349EC4EF-191A-4F2A-92F9-5616F2933617}" type="presParOf" srcId="{06582125-CEA1-40C9-A1F3-5B70B54423B7}" destId="{768D1E00-2021-4672-B5D0-B99F3222EEDE}" srcOrd="0" destOrd="0" presId="urn:microsoft.com/office/officeart/2018/2/layout/IconVerticalSolidList"/>
    <dgm:cxn modelId="{041EA2F1-E645-4F34-84BF-127CD1680F0F}" type="presParOf" srcId="{06582125-CEA1-40C9-A1F3-5B70B54423B7}" destId="{B556CA5B-670C-4E98-951B-8F1E68FE1F12}" srcOrd="1" destOrd="0" presId="urn:microsoft.com/office/officeart/2018/2/layout/IconVerticalSolidList"/>
    <dgm:cxn modelId="{857625ED-8B65-401A-A613-697FB3CF4843}" type="presParOf" srcId="{06582125-CEA1-40C9-A1F3-5B70B54423B7}" destId="{E0DD7EA6-B96D-48C3-9480-02D7115FB08E}" srcOrd="2" destOrd="0" presId="urn:microsoft.com/office/officeart/2018/2/layout/IconVerticalSolidList"/>
    <dgm:cxn modelId="{7DF5DB14-494C-4C09-BF97-8A69A4D5BFF0}" type="presParOf" srcId="{06582125-CEA1-40C9-A1F3-5B70B54423B7}" destId="{5C4D0339-75B1-4623-A2B4-014020D88381}" srcOrd="3" destOrd="0" presId="urn:microsoft.com/office/officeart/2018/2/layout/IconVerticalSolidList"/>
    <dgm:cxn modelId="{7281219F-1D5E-4C48-86D4-59828EEF0601}" type="presParOf" srcId="{B9754C79-3813-4CB2-BE8D-70EAEDE71DAB}" destId="{F49343B2-44D7-4BB3-8A22-BECB6BE9DF0C}" srcOrd="3" destOrd="0" presId="urn:microsoft.com/office/officeart/2018/2/layout/IconVerticalSolidList"/>
    <dgm:cxn modelId="{1DD2F318-EED1-4585-9434-CED32EB7742F}" type="presParOf" srcId="{B9754C79-3813-4CB2-BE8D-70EAEDE71DAB}" destId="{C799F6EF-D8AB-49A7-9E31-BF2C40E37739}" srcOrd="4" destOrd="0" presId="urn:microsoft.com/office/officeart/2018/2/layout/IconVerticalSolidList"/>
    <dgm:cxn modelId="{27802F11-88CF-4756-9DE6-99739E6D20B7}" type="presParOf" srcId="{C799F6EF-D8AB-49A7-9E31-BF2C40E37739}" destId="{1EF5CD07-D674-4740-BA2A-79D7BCC56315}" srcOrd="0" destOrd="0" presId="urn:microsoft.com/office/officeart/2018/2/layout/IconVerticalSolidList"/>
    <dgm:cxn modelId="{8694D924-657B-4B71-87C1-AC769B675251}" type="presParOf" srcId="{C799F6EF-D8AB-49A7-9E31-BF2C40E37739}" destId="{CDABC033-8E37-4562-B448-F37FBD5ADA43}" srcOrd="1" destOrd="0" presId="urn:microsoft.com/office/officeart/2018/2/layout/IconVerticalSolidList"/>
    <dgm:cxn modelId="{3BDA691A-4F57-49DF-9327-CBA705A37EA8}" type="presParOf" srcId="{C799F6EF-D8AB-49A7-9E31-BF2C40E37739}" destId="{352BC1F4-15BC-4728-94E7-68ACB820F8DE}" srcOrd="2" destOrd="0" presId="urn:microsoft.com/office/officeart/2018/2/layout/IconVerticalSolidList"/>
    <dgm:cxn modelId="{48064B67-89D4-419F-B292-CE6073990A91}" type="presParOf" srcId="{C799F6EF-D8AB-49A7-9E31-BF2C40E37739}" destId="{803C1AC4-499C-46D2-A68E-54C4C899956F}" srcOrd="3" destOrd="0" presId="urn:microsoft.com/office/officeart/2018/2/layout/IconVerticalSolidList"/>
    <dgm:cxn modelId="{E4EB57DA-5EC6-496F-AA30-D3A7B25F9664}" type="presParOf" srcId="{B9754C79-3813-4CB2-BE8D-70EAEDE71DAB}" destId="{035E0BA3-74B8-48E1-BA8C-E4106CD8C0EB}" srcOrd="5" destOrd="0" presId="urn:microsoft.com/office/officeart/2018/2/layout/IconVerticalSolidList"/>
    <dgm:cxn modelId="{07C6C6A8-E4BB-4B4E-9A95-339B0F96AAC0}" type="presParOf" srcId="{B9754C79-3813-4CB2-BE8D-70EAEDE71DAB}" destId="{D26D9235-8530-4E0A-97A9-5C4A3CA1E730}" srcOrd="6" destOrd="0" presId="urn:microsoft.com/office/officeart/2018/2/layout/IconVerticalSolidList"/>
    <dgm:cxn modelId="{1F41176D-FB60-444D-97BB-0DA400D6E330}" type="presParOf" srcId="{D26D9235-8530-4E0A-97A9-5C4A3CA1E730}" destId="{29DF0263-69F2-40AB-B758-C481C5B99361}" srcOrd="0" destOrd="0" presId="urn:microsoft.com/office/officeart/2018/2/layout/IconVerticalSolidList"/>
    <dgm:cxn modelId="{80F93D3D-6F77-4B7A-BF46-15EA7A97F751}" type="presParOf" srcId="{D26D9235-8530-4E0A-97A9-5C4A3CA1E730}" destId="{2EE88AD6-420C-4EB8-B5D0-8FAFA2AE7107}" srcOrd="1" destOrd="0" presId="urn:microsoft.com/office/officeart/2018/2/layout/IconVerticalSolidList"/>
    <dgm:cxn modelId="{8F075480-0125-4A04-AFD2-8580FE491AED}" type="presParOf" srcId="{D26D9235-8530-4E0A-97A9-5C4A3CA1E730}" destId="{520528E6-6A96-44AC-A321-EF0053E78986}" srcOrd="2" destOrd="0" presId="urn:microsoft.com/office/officeart/2018/2/layout/IconVerticalSolidList"/>
    <dgm:cxn modelId="{157EBBD2-5F44-4AAA-94A2-489E5C95FA65}" type="presParOf" srcId="{D26D9235-8530-4E0A-97A9-5C4A3CA1E730}" destId="{469CF312-7704-41FE-B3AE-380CF9A8D4C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7A6F6B-640F-41C5-9FFE-4F2E14704676}"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3F311CF1-DCDD-4A7E-B2E2-637C9188CDC4}">
      <dgm:prSet phldrT="[Text]"/>
      <dgm:spPr>
        <a:solidFill>
          <a:srgbClr val="7030A0">
            <a:alpha val="40000"/>
          </a:srgbClr>
        </a:solidFill>
      </dgm:spPr>
      <dgm:t>
        <a:bodyPr/>
        <a:lstStyle/>
        <a:p>
          <a:pPr>
            <a:buNone/>
          </a:pPr>
          <a:r>
            <a:rPr lang="en-US" b="1">
              <a:solidFill>
                <a:srgbClr val="FFFFFF"/>
              </a:solidFill>
            </a:rPr>
            <a:t>Sarah Schmedes, PhD</a:t>
          </a:r>
        </a:p>
        <a:p>
          <a:pPr>
            <a:buNone/>
          </a:pPr>
          <a:r>
            <a:rPr lang="en-US">
              <a:solidFill>
                <a:srgbClr val="FFFFFF"/>
              </a:solidFill>
            </a:rPr>
            <a:t>Lead Bioinformatician</a:t>
          </a:r>
        </a:p>
        <a:p>
          <a:pPr>
            <a:buNone/>
          </a:pPr>
          <a:r>
            <a:rPr lang="en-US">
              <a:solidFill>
                <a:srgbClr val="FFFFFF"/>
              </a:solidFill>
            </a:rPr>
            <a:t>Sarah.Schmedes@flhealth.gov</a:t>
          </a:r>
          <a:endParaRPr lang="en-US"/>
        </a:p>
      </dgm:t>
    </dgm:pt>
    <dgm:pt modelId="{76ECE915-36C6-42AA-9832-CC0BC05D199A}" type="parTrans" cxnId="{09FAFA24-4FDC-41F8-B40E-D5AC565F4BBC}">
      <dgm:prSet/>
      <dgm:spPr/>
      <dgm:t>
        <a:bodyPr/>
        <a:lstStyle/>
        <a:p>
          <a:endParaRPr lang="en-US"/>
        </a:p>
      </dgm:t>
    </dgm:pt>
    <dgm:pt modelId="{9CC7990B-1D93-444D-908B-EEA273C40D0F}" type="sibTrans" cxnId="{09FAFA24-4FDC-41F8-B40E-D5AC565F4BBC}">
      <dgm:prSet/>
      <dgm:spPr/>
      <dgm:t>
        <a:bodyPr/>
        <a:lstStyle/>
        <a:p>
          <a:endParaRPr lang="en-US"/>
        </a:p>
      </dgm:t>
    </dgm:pt>
    <dgm:pt modelId="{6527395B-5A28-4BEC-ADD1-2F4529D45C23}">
      <dgm:prSet phldrT="[Text]"/>
      <dgm:spPr>
        <a:solidFill>
          <a:srgbClr val="7030A0">
            <a:alpha val="40000"/>
          </a:srgbClr>
        </a:solidFill>
      </dgm:spPr>
      <dgm:t>
        <a:bodyPr/>
        <a:lstStyle/>
        <a:p>
          <a:r>
            <a:rPr lang="en-US"/>
            <a:t>Molly Mitchell</a:t>
          </a:r>
        </a:p>
        <a:p>
          <a:r>
            <a:rPr lang="en-US"/>
            <a:t>Bioinformatician</a:t>
          </a:r>
        </a:p>
        <a:p>
          <a:r>
            <a:rPr lang="en-US"/>
            <a:t>Molly.Mitchell@flhealth.gov</a:t>
          </a:r>
        </a:p>
      </dgm:t>
    </dgm:pt>
    <dgm:pt modelId="{FDB352BF-E08C-4E9C-BFBE-3BFCE9BA2C5D}" type="parTrans" cxnId="{8B4EBFAD-B04E-4B6D-95B8-2A9C50E1C78C}">
      <dgm:prSet/>
      <dgm:spPr/>
      <dgm:t>
        <a:bodyPr/>
        <a:lstStyle/>
        <a:p>
          <a:endParaRPr lang="en-US"/>
        </a:p>
      </dgm:t>
    </dgm:pt>
    <dgm:pt modelId="{D2D8F9CB-BC35-4D9F-ABDD-70EF3B655F48}" type="sibTrans" cxnId="{8B4EBFAD-B04E-4B6D-95B8-2A9C50E1C78C}">
      <dgm:prSet/>
      <dgm:spPr/>
      <dgm:t>
        <a:bodyPr/>
        <a:lstStyle/>
        <a:p>
          <a:endParaRPr lang="en-US"/>
        </a:p>
      </dgm:t>
    </dgm:pt>
    <dgm:pt modelId="{887592DD-7330-49D6-A3D7-9CD01C5FFD7A}">
      <dgm:prSet phldrT="[Text]"/>
      <dgm:spPr>
        <a:solidFill>
          <a:srgbClr val="7030A0">
            <a:alpha val="40000"/>
          </a:srgbClr>
        </a:solidFill>
      </dgm:spPr>
      <dgm:t>
        <a:bodyPr/>
        <a:lstStyle/>
        <a:p>
          <a:pPr>
            <a:buNone/>
          </a:pPr>
          <a:r>
            <a:rPr lang="en-US" b="1">
              <a:solidFill>
                <a:srgbClr val="FFFFFF"/>
              </a:solidFill>
            </a:rPr>
            <a:t>Lakshmi </a:t>
          </a:r>
          <a:r>
            <a:rPr lang="en-US" b="1" err="1">
              <a:solidFill>
                <a:srgbClr val="FFFFFF"/>
              </a:solidFill>
            </a:rPr>
            <a:t>Thsaliki</a:t>
          </a:r>
          <a:r>
            <a:rPr lang="en-US" b="1">
              <a:solidFill>
                <a:srgbClr val="FFFFFF"/>
              </a:solidFill>
            </a:rPr>
            <a:t>, MS</a:t>
          </a:r>
        </a:p>
        <a:p>
          <a:pPr>
            <a:buNone/>
          </a:pPr>
          <a:r>
            <a:rPr lang="en-US">
              <a:solidFill>
                <a:srgbClr val="FFFFFF"/>
              </a:solidFill>
            </a:rPr>
            <a:t>Bioinformatician</a:t>
          </a:r>
        </a:p>
        <a:p>
          <a:pPr>
            <a:buNone/>
          </a:pPr>
          <a:r>
            <a:rPr lang="en-US">
              <a:solidFill>
                <a:srgbClr val="FFFFFF"/>
              </a:solidFill>
            </a:rPr>
            <a:t>Lakshmi.Thsaliki@flhealth.gov</a:t>
          </a:r>
          <a:endParaRPr lang="en-US"/>
        </a:p>
      </dgm:t>
    </dgm:pt>
    <dgm:pt modelId="{546C8536-6DCF-4353-9891-EDD63596E65C}" type="parTrans" cxnId="{96C1A601-EEF9-434C-969A-8ED154F84A3A}">
      <dgm:prSet/>
      <dgm:spPr/>
      <dgm:t>
        <a:bodyPr/>
        <a:lstStyle/>
        <a:p>
          <a:endParaRPr lang="en-US"/>
        </a:p>
      </dgm:t>
    </dgm:pt>
    <dgm:pt modelId="{1EF4109E-ECAB-48CD-82A6-38781B99A0F0}" type="sibTrans" cxnId="{96C1A601-EEF9-434C-969A-8ED154F84A3A}">
      <dgm:prSet/>
      <dgm:spPr/>
      <dgm:t>
        <a:bodyPr/>
        <a:lstStyle/>
        <a:p>
          <a:endParaRPr lang="en-US"/>
        </a:p>
      </dgm:t>
    </dgm:pt>
    <dgm:pt modelId="{D055402E-D0C2-4F8D-9849-6EFAB7B5F4DE}" type="pres">
      <dgm:prSet presAssocID="{5A7A6F6B-640F-41C5-9FFE-4F2E14704676}" presName="Name0" presStyleCnt="0">
        <dgm:presLayoutVars>
          <dgm:dir/>
          <dgm:resizeHandles val="exact"/>
        </dgm:presLayoutVars>
      </dgm:prSet>
      <dgm:spPr/>
    </dgm:pt>
    <dgm:pt modelId="{536F7178-37DB-4123-9A7D-DF074E6A4211}" type="pres">
      <dgm:prSet presAssocID="{3F311CF1-DCDD-4A7E-B2E2-637C9188CDC4}" presName="composite" presStyleCnt="0"/>
      <dgm:spPr/>
    </dgm:pt>
    <dgm:pt modelId="{02E890B6-4F92-4231-BD3A-F048D6A4E189}" type="pres">
      <dgm:prSet presAssocID="{3F311CF1-DCDD-4A7E-B2E2-637C9188CDC4}" presName="rect1" presStyleLbl="bgShp" presStyleIdx="0" presStyleCnt="3"/>
      <dgm:spPr/>
    </dgm:pt>
    <dgm:pt modelId="{7AD2008B-AEE1-49CD-B787-5EB6B389E83F}" type="pres">
      <dgm:prSet presAssocID="{3F311CF1-DCDD-4A7E-B2E2-637C9188CDC4}" presName="rect2" presStyleLbl="trBgShp" presStyleIdx="0" presStyleCnt="3">
        <dgm:presLayoutVars>
          <dgm:bulletEnabled val="1"/>
        </dgm:presLayoutVars>
      </dgm:prSet>
      <dgm:spPr/>
    </dgm:pt>
    <dgm:pt modelId="{EF64EB18-2981-4306-AF53-D9C9A543DBB4}" type="pres">
      <dgm:prSet presAssocID="{9CC7990B-1D93-444D-908B-EEA273C40D0F}" presName="sibTrans" presStyleCnt="0"/>
      <dgm:spPr/>
    </dgm:pt>
    <dgm:pt modelId="{D2D23E9E-AF0B-4107-B561-E1625B093431}" type="pres">
      <dgm:prSet presAssocID="{6527395B-5A28-4BEC-ADD1-2F4529D45C23}" presName="composite" presStyleCnt="0"/>
      <dgm:spPr/>
    </dgm:pt>
    <dgm:pt modelId="{A04CFD11-C28F-432C-8067-C5FC5B288E40}" type="pres">
      <dgm:prSet presAssocID="{6527395B-5A28-4BEC-ADD1-2F4529D45C23}" presName="rect1" presStyleLbl="bgShp" presStyleIdx="1" presStyleCnt="3"/>
      <dgm:spPr/>
    </dgm:pt>
    <dgm:pt modelId="{C36C871E-30E3-46D3-AE91-16EB072D1C3E}" type="pres">
      <dgm:prSet presAssocID="{6527395B-5A28-4BEC-ADD1-2F4529D45C23}" presName="rect2" presStyleLbl="trBgShp" presStyleIdx="1" presStyleCnt="3">
        <dgm:presLayoutVars>
          <dgm:bulletEnabled val="1"/>
        </dgm:presLayoutVars>
      </dgm:prSet>
      <dgm:spPr/>
    </dgm:pt>
    <dgm:pt modelId="{AA88BA14-F0B7-4F9A-BF97-B2C6D3C07DA1}" type="pres">
      <dgm:prSet presAssocID="{D2D8F9CB-BC35-4D9F-ABDD-70EF3B655F48}" presName="sibTrans" presStyleCnt="0"/>
      <dgm:spPr/>
    </dgm:pt>
    <dgm:pt modelId="{5A8D453B-8289-4C31-B371-B95D21B0EF15}" type="pres">
      <dgm:prSet presAssocID="{887592DD-7330-49D6-A3D7-9CD01C5FFD7A}" presName="composite" presStyleCnt="0"/>
      <dgm:spPr/>
    </dgm:pt>
    <dgm:pt modelId="{706636D5-C5A0-4ECD-B44C-02A35EBB98E7}" type="pres">
      <dgm:prSet presAssocID="{887592DD-7330-49D6-A3D7-9CD01C5FFD7A}" presName="rect1" presStyleLbl="bgShp" presStyleIdx="2" presStyleCnt="3"/>
      <dgm:spPr/>
    </dgm:pt>
    <dgm:pt modelId="{FC73A6DB-9B30-4CD9-A7B2-C9A4B8D58B94}" type="pres">
      <dgm:prSet presAssocID="{887592DD-7330-49D6-A3D7-9CD01C5FFD7A}" presName="rect2" presStyleLbl="trBgShp" presStyleIdx="2" presStyleCnt="3">
        <dgm:presLayoutVars>
          <dgm:bulletEnabled val="1"/>
        </dgm:presLayoutVars>
      </dgm:prSet>
      <dgm:spPr/>
    </dgm:pt>
  </dgm:ptLst>
  <dgm:cxnLst>
    <dgm:cxn modelId="{96C1A601-EEF9-434C-969A-8ED154F84A3A}" srcId="{5A7A6F6B-640F-41C5-9FFE-4F2E14704676}" destId="{887592DD-7330-49D6-A3D7-9CD01C5FFD7A}" srcOrd="2" destOrd="0" parTransId="{546C8536-6DCF-4353-9891-EDD63596E65C}" sibTransId="{1EF4109E-ECAB-48CD-82A6-38781B99A0F0}"/>
    <dgm:cxn modelId="{293FFD06-A8DD-4B15-90BC-3B1A32F23B56}" type="presOf" srcId="{6527395B-5A28-4BEC-ADD1-2F4529D45C23}" destId="{C36C871E-30E3-46D3-AE91-16EB072D1C3E}" srcOrd="0" destOrd="0" presId="urn:microsoft.com/office/officeart/2008/layout/BendingPictureSemiTransparentText"/>
    <dgm:cxn modelId="{09FAFA24-4FDC-41F8-B40E-D5AC565F4BBC}" srcId="{5A7A6F6B-640F-41C5-9FFE-4F2E14704676}" destId="{3F311CF1-DCDD-4A7E-B2E2-637C9188CDC4}" srcOrd="0" destOrd="0" parTransId="{76ECE915-36C6-42AA-9832-CC0BC05D199A}" sibTransId="{9CC7990B-1D93-444D-908B-EEA273C40D0F}"/>
    <dgm:cxn modelId="{5D999125-EA9F-408A-A721-85FAA4E2774A}" type="presOf" srcId="{3F311CF1-DCDD-4A7E-B2E2-637C9188CDC4}" destId="{7AD2008B-AEE1-49CD-B787-5EB6B389E83F}" srcOrd="0" destOrd="0" presId="urn:microsoft.com/office/officeart/2008/layout/BendingPictureSemiTransparentText"/>
    <dgm:cxn modelId="{0188D359-EABD-4A81-84B0-67561CC006F8}" type="presOf" srcId="{5A7A6F6B-640F-41C5-9FFE-4F2E14704676}" destId="{D055402E-D0C2-4F8D-9849-6EFAB7B5F4DE}" srcOrd="0" destOrd="0" presId="urn:microsoft.com/office/officeart/2008/layout/BendingPictureSemiTransparentText"/>
    <dgm:cxn modelId="{8B4EBFAD-B04E-4B6D-95B8-2A9C50E1C78C}" srcId="{5A7A6F6B-640F-41C5-9FFE-4F2E14704676}" destId="{6527395B-5A28-4BEC-ADD1-2F4529D45C23}" srcOrd="1" destOrd="0" parTransId="{FDB352BF-E08C-4E9C-BFBE-3BFCE9BA2C5D}" sibTransId="{D2D8F9CB-BC35-4D9F-ABDD-70EF3B655F48}"/>
    <dgm:cxn modelId="{A0EFC8DB-D929-47A8-8EA3-4E0C53435AE7}" type="presOf" srcId="{887592DD-7330-49D6-A3D7-9CD01C5FFD7A}" destId="{FC73A6DB-9B30-4CD9-A7B2-C9A4B8D58B94}" srcOrd="0" destOrd="0" presId="urn:microsoft.com/office/officeart/2008/layout/BendingPictureSemiTransparentText"/>
    <dgm:cxn modelId="{F0DCF8C8-2DBB-467F-9440-A81989E7093D}" type="presParOf" srcId="{D055402E-D0C2-4F8D-9849-6EFAB7B5F4DE}" destId="{536F7178-37DB-4123-9A7D-DF074E6A4211}" srcOrd="0" destOrd="0" presId="urn:microsoft.com/office/officeart/2008/layout/BendingPictureSemiTransparentText"/>
    <dgm:cxn modelId="{07A2EDEC-2DDA-4B14-8167-A82EA722775C}" type="presParOf" srcId="{536F7178-37DB-4123-9A7D-DF074E6A4211}" destId="{02E890B6-4F92-4231-BD3A-F048D6A4E189}" srcOrd="0" destOrd="0" presId="urn:microsoft.com/office/officeart/2008/layout/BendingPictureSemiTransparentText"/>
    <dgm:cxn modelId="{D5DC5488-0764-4993-B71F-77805A5D2EE9}" type="presParOf" srcId="{536F7178-37DB-4123-9A7D-DF074E6A4211}" destId="{7AD2008B-AEE1-49CD-B787-5EB6B389E83F}" srcOrd="1" destOrd="0" presId="urn:microsoft.com/office/officeart/2008/layout/BendingPictureSemiTransparentText"/>
    <dgm:cxn modelId="{27A4CB99-337E-4527-831B-F74DDAAFCBD2}" type="presParOf" srcId="{D055402E-D0C2-4F8D-9849-6EFAB7B5F4DE}" destId="{EF64EB18-2981-4306-AF53-D9C9A543DBB4}" srcOrd="1" destOrd="0" presId="urn:microsoft.com/office/officeart/2008/layout/BendingPictureSemiTransparentText"/>
    <dgm:cxn modelId="{C425229B-897D-400A-862A-0BA312A71765}" type="presParOf" srcId="{D055402E-D0C2-4F8D-9849-6EFAB7B5F4DE}" destId="{D2D23E9E-AF0B-4107-B561-E1625B093431}" srcOrd="2" destOrd="0" presId="urn:microsoft.com/office/officeart/2008/layout/BendingPictureSemiTransparentText"/>
    <dgm:cxn modelId="{EEE952D7-293E-45E7-9BC2-789D5784BF7D}" type="presParOf" srcId="{D2D23E9E-AF0B-4107-B561-E1625B093431}" destId="{A04CFD11-C28F-432C-8067-C5FC5B288E40}" srcOrd="0" destOrd="0" presId="urn:microsoft.com/office/officeart/2008/layout/BendingPictureSemiTransparentText"/>
    <dgm:cxn modelId="{F6456B26-70A5-4AAA-842F-781868651D10}" type="presParOf" srcId="{D2D23E9E-AF0B-4107-B561-E1625B093431}" destId="{C36C871E-30E3-46D3-AE91-16EB072D1C3E}" srcOrd="1" destOrd="0" presId="urn:microsoft.com/office/officeart/2008/layout/BendingPictureSemiTransparentText"/>
    <dgm:cxn modelId="{0679B9A0-64D5-488A-9BED-F58969519C55}" type="presParOf" srcId="{D055402E-D0C2-4F8D-9849-6EFAB7B5F4DE}" destId="{AA88BA14-F0B7-4F9A-BF97-B2C6D3C07DA1}" srcOrd="3" destOrd="0" presId="urn:microsoft.com/office/officeart/2008/layout/BendingPictureSemiTransparentText"/>
    <dgm:cxn modelId="{AAF6D5FA-AF8A-44F2-8355-8A8ACC60FB27}" type="presParOf" srcId="{D055402E-D0C2-4F8D-9849-6EFAB7B5F4DE}" destId="{5A8D453B-8289-4C31-B371-B95D21B0EF15}" srcOrd="4" destOrd="0" presId="urn:microsoft.com/office/officeart/2008/layout/BendingPictureSemiTransparentText"/>
    <dgm:cxn modelId="{E4616D3D-A924-4066-8763-0B2B60537561}" type="presParOf" srcId="{5A8D453B-8289-4C31-B371-B95D21B0EF15}" destId="{706636D5-C5A0-4ECD-B44C-02A35EBB98E7}" srcOrd="0" destOrd="0" presId="urn:microsoft.com/office/officeart/2008/layout/BendingPictureSemiTransparentText"/>
    <dgm:cxn modelId="{2D6A8015-D2B1-4022-8E67-AEEFB1AC03EC}" type="presParOf" srcId="{5A8D453B-8289-4C31-B371-B95D21B0EF15}" destId="{FC73A6DB-9B30-4CD9-A7B2-C9A4B8D58B94}"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26FE45-C6A5-4624-B0B4-39E5707E8F8C}"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en-US"/>
        </a:p>
      </dgm:t>
    </dgm:pt>
    <dgm:pt modelId="{F0AA14BB-FA23-4630-8D29-55017A13627F}">
      <dgm:prSet phldrT="[Text]"/>
      <dgm:spPr>
        <a:solidFill>
          <a:schemeClr val="accent3"/>
        </a:solidFill>
      </dgm:spPr>
      <dgm:t>
        <a:bodyPr/>
        <a:lstStyle/>
        <a:p>
          <a:r>
            <a:rPr lang="en-US"/>
            <a:t>BPHL - Umbrella</a:t>
          </a:r>
        </a:p>
      </dgm:t>
    </dgm:pt>
    <dgm:pt modelId="{7C8E1BE2-AD47-4049-B4C4-B7D2BE90ABE8}" type="parTrans" cxnId="{655A754B-FF1B-44F8-8593-6028EBA48143}">
      <dgm:prSet/>
      <dgm:spPr/>
      <dgm:t>
        <a:bodyPr/>
        <a:lstStyle/>
        <a:p>
          <a:endParaRPr lang="en-US"/>
        </a:p>
      </dgm:t>
    </dgm:pt>
    <dgm:pt modelId="{6ECB496A-E8E8-4D98-B1B3-DA47CBD8BF0B}" type="sibTrans" cxnId="{655A754B-FF1B-44F8-8593-6028EBA48143}">
      <dgm:prSet/>
      <dgm:spPr/>
      <dgm:t>
        <a:bodyPr/>
        <a:lstStyle/>
        <a:p>
          <a:r>
            <a:rPr lang="en-US"/>
            <a:t>150 NCUs</a:t>
          </a:r>
        </a:p>
      </dgm:t>
    </dgm:pt>
    <dgm:pt modelId="{9F57D1EB-7A89-4F0B-8FC6-6252BE90B1B9}" type="asst">
      <dgm:prSet phldrT="[Text]"/>
      <dgm:spPr>
        <a:solidFill>
          <a:schemeClr val="accent5"/>
        </a:solidFill>
      </dgm:spPr>
      <dgm:t>
        <a:bodyPr/>
        <a:lstStyle/>
        <a:p>
          <a:r>
            <a:rPr lang="en-US"/>
            <a:t>BPHL - Florida</a:t>
          </a:r>
        </a:p>
      </dgm:t>
    </dgm:pt>
    <dgm:pt modelId="{F4041448-06FF-428C-AD03-992DB25D8499}" type="parTrans" cxnId="{0CE506B9-3B8D-4B1A-B373-9BEBA4E416D4}">
      <dgm:prSet/>
      <dgm:spPr/>
      <dgm:t>
        <a:bodyPr/>
        <a:lstStyle/>
        <a:p>
          <a:endParaRPr lang="en-US"/>
        </a:p>
      </dgm:t>
    </dgm:pt>
    <dgm:pt modelId="{C49A8010-73E5-499B-AAB1-7C037F9F9D9D}" type="sibTrans" cxnId="{0CE506B9-3B8D-4B1A-B373-9BEBA4E416D4}">
      <dgm:prSet/>
      <dgm:spPr/>
      <dgm:t>
        <a:bodyPr/>
        <a:lstStyle/>
        <a:p>
          <a:r>
            <a:rPr lang="en-US"/>
            <a:t>Sponsor</a:t>
          </a:r>
        </a:p>
      </dgm:t>
    </dgm:pt>
    <dgm:pt modelId="{746E9DC3-C4DC-44AA-816F-FBEF0EFA7B9F}">
      <dgm:prSet phldrT="[Text]"/>
      <dgm:spPr>
        <a:solidFill>
          <a:schemeClr val="accent4"/>
        </a:solidFill>
      </dgm:spPr>
      <dgm:t>
        <a:bodyPr/>
        <a:lstStyle/>
        <a:p>
          <a:r>
            <a:rPr lang="en-US"/>
            <a:t>BPHL - Alabama</a:t>
          </a:r>
        </a:p>
      </dgm:t>
    </dgm:pt>
    <dgm:pt modelId="{38272AB2-2023-47AD-BB5A-11C1737D844D}" type="parTrans" cxnId="{7E2EA6C4-5F35-41E4-85B3-D41D917DAD22}">
      <dgm:prSet/>
      <dgm:spPr/>
      <dgm:t>
        <a:bodyPr/>
        <a:lstStyle/>
        <a:p>
          <a:endParaRPr lang="en-US"/>
        </a:p>
      </dgm:t>
    </dgm:pt>
    <dgm:pt modelId="{DDE547E2-605C-477B-B756-38349BA7CFCC}" type="sibTrans" cxnId="{7E2EA6C4-5F35-41E4-85B3-D41D917DAD22}">
      <dgm:prSet/>
      <dgm:spPr/>
      <dgm:t>
        <a:bodyPr/>
        <a:lstStyle/>
        <a:p>
          <a:r>
            <a:rPr lang="en-US"/>
            <a:t>B/O TB storage</a:t>
          </a:r>
        </a:p>
      </dgm:t>
    </dgm:pt>
    <dgm:pt modelId="{DBC3FB71-4A73-4E94-AE36-2B4E54C07952}">
      <dgm:prSet phldrT="[Text]"/>
      <dgm:spPr>
        <a:solidFill>
          <a:srgbClr val="FF0000"/>
        </a:solidFill>
      </dgm:spPr>
      <dgm:t>
        <a:bodyPr/>
        <a:lstStyle/>
        <a:p>
          <a:r>
            <a:rPr lang="en-US"/>
            <a:t>BPHL - Georgia</a:t>
          </a:r>
        </a:p>
      </dgm:t>
    </dgm:pt>
    <dgm:pt modelId="{5CE5811A-D344-4D13-9C28-BB620B0C8F4F}" type="parTrans" cxnId="{8A7E397F-DC5C-4B47-B2A8-C7B904E770EC}">
      <dgm:prSet/>
      <dgm:spPr/>
      <dgm:t>
        <a:bodyPr/>
        <a:lstStyle/>
        <a:p>
          <a:endParaRPr lang="en-US"/>
        </a:p>
      </dgm:t>
    </dgm:pt>
    <dgm:pt modelId="{6AC2DD99-CA46-4B87-9E1B-544613E841D5}" type="sibTrans" cxnId="{8A7E397F-DC5C-4B47-B2A8-C7B904E770EC}">
      <dgm:prSet/>
      <dgm:spPr/>
      <dgm:t>
        <a:bodyPr/>
        <a:lstStyle/>
        <a:p>
          <a:r>
            <a:rPr lang="en-US"/>
            <a:t>B/O TB storage</a:t>
          </a:r>
        </a:p>
      </dgm:t>
    </dgm:pt>
    <dgm:pt modelId="{68D82CA6-66EE-4F11-A537-9756E3D1BBC1}">
      <dgm:prSet phldrT="[Text]"/>
      <dgm:spPr>
        <a:solidFill>
          <a:srgbClr val="00B050"/>
        </a:solidFill>
      </dgm:spPr>
      <dgm:t>
        <a:bodyPr/>
        <a:lstStyle/>
        <a:p>
          <a:r>
            <a:rPr lang="en-US"/>
            <a:t>BPHL - Louisiana</a:t>
          </a:r>
        </a:p>
      </dgm:t>
    </dgm:pt>
    <dgm:pt modelId="{17B46249-396A-4827-877C-217DEAFFE578}" type="parTrans" cxnId="{262D828C-89F1-45CE-89F7-00BEB8993A96}">
      <dgm:prSet/>
      <dgm:spPr/>
      <dgm:t>
        <a:bodyPr/>
        <a:lstStyle/>
        <a:p>
          <a:endParaRPr lang="en-US"/>
        </a:p>
      </dgm:t>
    </dgm:pt>
    <dgm:pt modelId="{343CD999-D5F0-4C0A-ADD7-21C7468F1879}" type="sibTrans" cxnId="{262D828C-89F1-45CE-89F7-00BEB8993A96}">
      <dgm:prSet/>
      <dgm:spPr/>
      <dgm:t>
        <a:bodyPr/>
        <a:lstStyle/>
        <a:p>
          <a:r>
            <a:rPr lang="en-US"/>
            <a:t>B/O TB storage</a:t>
          </a:r>
        </a:p>
      </dgm:t>
    </dgm:pt>
    <dgm:pt modelId="{26B2AA4C-57E1-4513-8ABC-3F7A4208550C}">
      <dgm:prSet/>
      <dgm:spPr>
        <a:solidFill>
          <a:srgbClr val="7030A0"/>
        </a:solidFill>
      </dgm:spPr>
      <dgm:t>
        <a:bodyPr/>
        <a:lstStyle/>
        <a:p>
          <a:r>
            <a:rPr lang="en-US"/>
            <a:t>BPHL - Mississippi</a:t>
          </a:r>
        </a:p>
      </dgm:t>
    </dgm:pt>
    <dgm:pt modelId="{CEA51C3C-009A-4A65-BFE1-520F4629429E}" type="parTrans" cxnId="{77E54563-82F2-46BB-9779-DF9A386B4DCA}">
      <dgm:prSet/>
      <dgm:spPr/>
    </dgm:pt>
    <dgm:pt modelId="{0CD5FB68-A024-4CFB-99F8-678B79CCB266}" type="sibTrans" cxnId="{77E54563-82F2-46BB-9779-DF9A386B4DCA}">
      <dgm:prSet/>
      <dgm:spPr/>
      <dgm:t>
        <a:bodyPr/>
        <a:lstStyle/>
        <a:p>
          <a:r>
            <a:rPr lang="en-US"/>
            <a:t>B/O TB storage</a:t>
          </a:r>
        </a:p>
      </dgm:t>
    </dgm:pt>
    <dgm:pt modelId="{F9E79786-A7F5-4374-A9B4-DA8DEC8DB3CA}">
      <dgm:prSet/>
      <dgm:spPr>
        <a:solidFill>
          <a:srgbClr val="92D050"/>
        </a:solidFill>
      </dgm:spPr>
      <dgm:t>
        <a:bodyPr/>
        <a:lstStyle/>
        <a:p>
          <a:r>
            <a:rPr lang="en-US"/>
            <a:t>BPHL – Puerto Rico</a:t>
          </a:r>
        </a:p>
      </dgm:t>
    </dgm:pt>
    <dgm:pt modelId="{CEA740EE-0E6E-4D5B-A1AE-ACB8E5CC9625}" type="parTrans" cxnId="{D7F96E38-FC1B-4C99-81EA-6B1471CE6B5B}">
      <dgm:prSet/>
      <dgm:spPr/>
    </dgm:pt>
    <dgm:pt modelId="{6692C033-E000-4CF4-BD81-A88D5DDE184E}" type="sibTrans" cxnId="{D7F96E38-FC1B-4C99-81EA-6B1471CE6B5B}">
      <dgm:prSet/>
      <dgm:spPr/>
      <dgm:t>
        <a:bodyPr/>
        <a:lstStyle/>
        <a:p>
          <a:r>
            <a:rPr lang="en-US"/>
            <a:t>B/O TB storage</a:t>
          </a:r>
        </a:p>
      </dgm:t>
    </dgm:pt>
    <dgm:pt modelId="{913735F8-A200-48CA-BD7B-712C6F3907C1}">
      <dgm:prSet/>
      <dgm:spPr>
        <a:solidFill>
          <a:srgbClr val="00B0F0"/>
        </a:solidFill>
      </dgm:spPr>
      <dgm:t>
        <a:bodyPr/>
        <a:lstStyle/>
        <a:p>
          <a:r>
            <a:rPr lang="en-US"/>
            <a:t>BPHL - USVI</a:t>
          </a:r>
        </a:p>
      </dgm:t>
    </dgm:pt>
    <dgm:pt modelId="{BDF17C2C-769D-4087-AE6E-191EF1E1C5EF}" type="parTrans" cxnId="{77265AC0-A1C5-437A-A854-67AEC448057C}">
      <dgm:prSet/>
      <dgm:spPr/>
    </dgm:pt>
    <dgm:pt modelId="{9994121C-82E9-4C83-9995-E4D49C440457}" type="sibTrans" cxnId="{77265AC0-A1C5-437A-A854-67AEC448057C}">
      <dgm:prSet/>
      <dgm:spPr/>
      <dgm:t>
        <a:bodyPr/>
        <a:lstStyle/>
        <a:p>
          <a:r>
            <a:rPr lang="en-US"/>
            <a:t>B/O TB storage</a:t>
          </a:r>
        </a:p>
      </dgm:t>
    </dgm:pt>
    <dgm:pt modelId="{6D86AAD3-9822-48EF-B5DD-B4A9BDDBFEA5}">
      <dgm:prSet/>
      <dgm:spPr>
        <a:solidFill>
          <a:srgbClr val="002060"/>
        </a:solidFill>
      </dgm:spPr>
      <dgm:t>
        <a:bodyPr/>
        <a:lstStyle/>
        <a:p>
          <a:r>
            <a:rPr lang="en-US"/>
            <a:t>BPHL - Tennessee</a:t>
          </a:r>
        </a:p>
      </dgm:t>
    </dgm:pt>
    <dgm:pt modelId="{656881AA-4D08-489B-AC4E-C6AA594F474D}" type="parTrans" cxnId="{FFCB62A2-7969-471E-8977-C0EDA2BF22F4}">
      <dgm:prSet/>
      <dgm:spPr/>
    </dgm:pt>
    <dgm:pt modelId="{EC5EC59B-8E4E-44A6-90C3-B5DD36BD0A90}" type="sibTrans" cxnId="{FFCB62A2-7969-471E-8977-C0EDA2BF22F4}">
      <dgm:prSet/>
      <dgm:spPr/>
      <dgm:t>
        <a:bodyPr/>
        <a:lstStyle/>
        <a:p>
          <a:r>
            <a:rPr lang="en-US"/>
            <a:t>B/O TB storage</a:t>
          </a:r>
        </a:p>
      </dgm:t>
    </dgm:pt>
    <dgm:pt modelId="{1F7452E6-951D-474C-AE2B-0B19781131EF}" type="pres">
      <dgm:prSet presAssocID="{7726FE45-C6A5-4624-B0B4-39E5707E8F8C}" presName="hierChild1" presStyleCnt="0">
        <dgm:presLayoutVars>
          <dgm:orgChart val="1"/>
          <dgm:chPref val="1"/>
          <dgm:dir/>
          <dgm:animOne val="branch"/>
          <dgm:animLvl val="lvl"/>
          <dgm:resizeHandles/>
        </dgm:presLayoutVars>
      </dgm:prSet>
      <dgm:spPr/>
    </dgm:pt>
    <dgm:pt modelId="{4CA3A238-C7B9-4FFD-A8AB-9C06F624A53F}" type="pres">
      <dgm:prSet presAssocID="{F0AA14BB-FA23-4630-8D29-55017A13627F}" presName="hierRoot1" presStyleCnt="0">
        <dgm:presLayoutVars>
          <dgm:hierBranch val="init"/>
        </dgm:presLayoutVars>
      </dgm:prSet>
      <dgm:spPr/>
    </dgm:pt>
    <dgm:pt modelId="{276477B9-E28B-4A50-A190-C7E6F7B58371}" type="pres">
      <dgm:prSet presAssocID="{F0AA14BB-FA23-4630-8D29-55017A13627F}" presName="rootComposite1" presStyleCnt="0"/>
      <dgm:spPr/>
    </dgm:pt>
    <dgm:pt modelId="{76863867-6771-4715-97A9-AA3B2A3CD32B}" type="pres">
      <dgm:prSet presAssocID="{F0AA14BB-FA23-4630-8D29-55017A13627F}" presName="rootText1" presStyleLbl="node0" presStyleIdx="0" presStyleCnt="1">
        <dgm:presLayoutVars>
          <dgm:chMax/>
          <dgm:chPref val="3"/>
        </dgm:presLayoutVars>
      </dgm:prSet>
      <dgm:spPr/>
    </dgm:pt>
    <dgm:pt modelId="{C9683847-8B33-458A-9C78-41D169700858}" type="pres">
      <dgm:prSet presAssocID="{F0AA14BB-FA23-4630-8D29-55017A13627F}" presName="titleText1" presStyleLbl="fgAcc0" presStyleIdx="0" presStyleCnt="1">
        <dgm:presLayoutVars>
          <dgm:chMax val="0"/>
          <dgm:chPref val="0"/>
        </dgm:presLayoutVars>
      </dgm:prSet>
      <dgm:spPr/>
    </dgm:pt>
    <dgm:pt modelId="{A00065C4-EF67-4EFC-B75D-546423D5B571}" type="pres">
      <dgm:prSet presAssocID="{F0AA14BB-FA23-4630-8D29-55017A13627F}" presName="rootConnector1" presStyleLbl="node1" presStyleIdx="0" presStyleCnt="7"/>
      <dgm:spPr/>
    </dgm:pt>
    <dgm:pt modelId="{2A9A084F-A3FF-4354-AEAC-F52B2ABAF47A}" type="pres">
      <dgm:prSet presAssocID="{F0AA14BB-FA23-4630-8D29-55017A13627F}" presName="hierChild2" presStyleCnt="0"/>
      <dgm:spPr/>
    </dgm:pt>
    <dgm:pt modelId="{E0138309-F818-462A-9FB7-B9DAACEEA938}" type="pres">
      <dgm:prSet presAssocID="{38272AB2-2023-47AD-BB5A-11C1737D844D}" presName="Name37" presStyleLbl="parChTrans1D2" presStyleIdx="0" presStyleCnt="8"/>
      <dgm:spPr/>
    </dgm:pt>
    <dgm:pt modelId="{6CA8D3AD-A28D-41B6-BDFE-A0CCCA61EA0B}" type="pres">
      <dgm:prSet presAssocID="{746E9DC3-C4DC-44AA-816F-FBEF0EFA7B9F}" presName="hierRoot2" presStyleCnt="0">
        <dgm:presLayoutVars>
          <dgm:hierBranch val="init"/>
        </dgm:presLayoutVars>
      </dgm:prSet>
      <dgm:spPr/>
    </dgm:pt>
    <dgm:pt modelId="{BE059DBD-0A6A-40D6-BFCA-F1991E2E9629}" type="pres">
      <dgm:prSet presAssocID="{746E9DC3-C4DC-44AA-816F-FBEF0EFA7B9F}" presName="rootComposite" presStyleCnt="0"/>
      <dgm:spPr/>
    </dgm:pt>
    <dgm:pt modelId="{791E1CE0-8669-40D8-A0B8-ED87B2BCAF41}" type="pres">
      <dgm:prSet presAssocID="{746E9DC3-C4DC-44AA-816F-FBEF0EFA7B9F}" presName="rootText" presStyleLbl="node1" presStyleIdx="0" presStyleCnt="7">
        <dgm:presLayoutVars>
          <dgm:chMax/>
          <dgm:chPref val="3"/>
        </dgm:presLayoutVars>
      </dgm:prSet>
      <dgm:spPr/>
    </dgm:pt>
    <dgm:pt modelId="{CC0E2CCC-86B8-43B8-9580-A03BE678E57D}" type="pres">
      <dgm:prSet presAssocID="{746E9DC3-C4DC-44AA-816F-FBEF0EFA7B9F}" presName="titleText2" presStyleLbl="fgAcc1" presStyleIdx="0" presStyleCnt="7">
        <dgm:presLayoutVars>
          <dgm:chMax val="0"/>
          <dgm:chPref val="0"/>
        </dgm:presLayoutVars>
      </dgm:prSet>
      <dgm:spPr/>
    </dgm:pt>
    <dgm:pt modelId="{E9D24608-9916-4D35-8F45-FAFAC9D8DF68}" type="pres">
      <dgm:prSet presAssocID="{746E9DC3-C4DC-44AA-816F-FBEF0EFA7B9F}" presName="rootConnector" presStyleLbl="node2" presStyleIdx="0" presStyleCnt="0"/>
      <dgm:spPr/>
    </dgm:pt>
    <dgm:pt modelId="{2998BC75-8B12-4F44-83F8-9F09193D6AAA}" type="pres">
      <dgm:prSet presAssocID="{746E9DC3-C4DC-44AA-816F-FBEF0EFA7B9F}" presName="hierChild4" presStyleCnt="0"/>
      <dgm:spPr/>
    </dgm:pt>
    <dgm:pt modelId="{6D32507F-E797-4D1B-8F24-7AC87D4126F9}" type="pres">
      <dgm:prSet presAssocID="{746E9DC3-C4DC-44AA-816F-FBEF0EFA7B9F}" presName="hierChild5" presStyleCnt="0"/>
      <dgm:spPr/>
    </dgm:pt>
    <dgm:pt modelId="{58130D91-C9CB-409A-837F-BF7BAE71957C}" type="pres">
      <dgm:prSet presAssocID="{5CE5811A-D344-4D13-9C28-BB620B0C8F4F}" presName="Name37" presStyleLbl="parChTrans1D2" presStyleIdx="1" presStyleCnt="8"/>
      <dgm:spPr/>
    </dgm:pt>
    <dgm:pt modelId="{35F4606D-FE90-4563-B543-92AD78B1652F}" type="pres">
      <dgm:prSet presAssocID="{DBC3FB71-4A73-4E94-AE36-2B4E54C07952}" presName="hierRoot2" presStyleCnt="0">
        <dgm:presLayoutVars>
          <dgm:hierBranch val="init"/>
        </dgm:presLayoutVars>
      </dgm:prSet>
      <dgm:spPr/>
    </dgm:pt>
    <dgm:pt modelId="{027F9A31-21BC-4B5C-B5E2-79C6999AF0F7}" type="pres">
      <dgm:prSet presAssocID="{DBC3FB71-4A73-4E94-AE36-2B4E54C07952}" presName="rootComposite" presStyleCnt="0"/>
      <dgm:spPr/>
    </dgm:pt>
    <dgm:pt modelId="{FD51C221-969F-4B2A-B807-120971AD3A36}" type="pres">
      <dgm:prSet presAssocID="{DBC3FB71-4A73-4E94-AE36-2B4E54C07952}" presName="rootText" presStyleLbl="node1" presStyleIdx="1" presStyleCnt="7">
        <dgm:presLayoutVars>
          <dgm:chMax/>
          <dgm:chPref val="3"/>
        </dgm:presLayoutVars>
      </dgm:prSet>
      <dgm:spPr/>
    </dgm:pt>
    <dgm:pt modelId="{B55DAC3D-434C-449E-A1D8-55A72A962943}" type="pres">
      <dgm:prSet presAssocID="{DBC3FB71-4A73-4E94-AE36-2B4E54C07952}" presName="titleText2" presStyleLbl="fgAcc1" presStyleIdx="1" presStyleCnt="7">
        <dgm:presLayoutVars>
          <dgm:chMax val="0"/>
          <dgm:chPref val="0"/>
        </dgm:presLayoutVars>
      </dgm:prSet>
      <dgm:spPr/>
    </dgm:pt>
    <dgm:pt modelId="{A6F6507E-EF76-4445-8CD5-F4AE1B6E5A30}" type="pres">
      <dgm:prSet presAssocID="{DBC3FB71-4A73-4E94-AE36-2B4E54C07952}" presName="rootConnector" presStyleLbl="node2" presStyleIdx="0" presStyleCnt="0"/>
      <dgm:spPr/>
    </dgm:pt>
    <dgm:pt modelId="{7F12393E-7A39-45CF-8294-F357BA693551}" type="pres">
      <dgm:prSet presAssocID="{DBC3FB71-4A73-4E94-AE36-2B4E54C07952}" presName="hierChild4" presStyleCnt="0"/>
      <dgm:spPr/>
    </dgm:pt>
    <dgm:pt modelId="{EC3C6F69-8D8C-4E03-8629-36483318CB17}" type="pres">
      <dgm:prSet presAssocID="{DBC3FB71-4A73-4E94-AE36-2B4E54C07952}" presName="hierChild5" presStyleCnt="0"/>
      <dgm:spPr/>
    </dgm:pt>
    <dgm:pt modelId="{26716324-070C-4CFA-86AB-BD81B08109DD}" type="pres">
      <dgm:prSet presAssocID="{17B46249-396A-4827-877C-217DEAFFE578}" presName="Name37" presStyleLbl="parChTrans1D2" presStyleIdx="2" presStyleCnt="8"/>
      <dgm:spPr/>
    </dgm:pt>
    <dgm:pt modelId="{9FFC6047-EE4D-4E21-946B-623F9E535A2F}" type="pres">
      <dgm:prSet presAssocID="{68D82CA6-66EE-4F11-A537-9756E3D1BBC1}" presName="hierRoot2" presStyleCnt="0">
        <dgm:presLayoutVars>
          <dgm:hierBranch val="init"/>
        </dgm:presLayoutVars>
      </dgm:prSet>
      <dgm:spPr/>
    </dgm:pt>
    <dgm:pt modelId="{32BD7554-9BB3-4FE5-B5B2-4D0257092FE8}" type="pres">
      <dgm:prSet presAssocID="{68D82CA6-66EE-4F11-A537-9756E3D1BBC1}" presName="rootComposite" presStyleCnt="0"/>
      <dgm:spPr/>
    </dgm:pt>
    <dgm:pt modelId="{E551B997-DD8D-41CC-9850-AED6C525A4DA}" type="pres">
      <dgm:prSet presAssocID="{68D82CA6-66EE-4F11-A537-9756E3D1BBC1}" presName="rootText" presStyleLbl="node1" presStyleIdx="2" presStyleCnt="7">
        <dgm:presLayoutVars>
          <dgm:chMax/>
          <dgm:chPref val="3"/>
        </dgm:presLayoutVars>
      </dgm:prSet>
      <dgm:spPr/>
    </dgm:pt>
    <dgm:pt modelId="{5A7E45DE-ED58-4061-BB3D-EC0121BB2869}" type="pres">
      <dgm:prSet presAssocID="{68D82CA6-66EE-4F11-A537-9756E3D1BBC1}" presName="titleText2" presStyleLbl="fgAcc1" presStyleIdx="2" presStyleCnt="7">
        <dgm:presLayoutVars>
          <dgm:chMax val="0"/>
          <dgm:chPref val="0"/>
        </dgm:presLayoutVars>
      </dgm:prSet>
      <dgm:spPr/>
    </dgm:pt>
    <dgm:pt modelId="{737B0F76-0B53-4802-97AB-421D0F22BD5B}" type="pres">
      <dgm:prSet presAssocID="{68D82CA6-66EE-4F11-A537-9756E3D1BBC1}" presName="rootConnector" presStyleLbl="node2" presStyleIdx="0" presStyleCnt="0"/>
      <dgm:spPr/>
    </dgm:pt>
    <dgm:pt modelId="{20FA5F67-25BC-44C3-A72C-1DE346D0F26B}" type="pres">
      <dgm:prSet presAssocID="{68D82CA6-66EE-4F11-A537-9756E3D1BBC1}" presName="hierChild4" presStyleCnt="0"/>
      <dgm:spPr/>
    </dgm:pt>
    <dgm:pt modelId="{051065CD-F213-4B8D-A16B-476951E9EA3A}" type="pres">
      <dgm:prSet presAssocID="{68D82CA6-66EE-4F11-A537-9756E3D1BBC1}" presName="hierChild5" presStyleCnt="0"/>
      <dgm:spPr/>
    </dgm:pt>
    <dgm:pt modelId="{AD372677-9301-44CA-B392-4BAFCED9244A}" type="pres">
      <dgm:prSet presAssocID="{CEA51C3C-009A-4A65-BFE1-520F4629429E}" presName="Name37" presStyleLbl="parChTrans1D2" presStyleIdx="3" presStyleCnt="8"/>
      <dgm:spPr/>
    </dgm:pt>
    <dgm:pt modelId="{A82779FB-1FFD-4740-9694-18404A65FF2E}" type="pres">
      <dgm:prSet presAssocID="{26B2AA4C-57E1-4513-8ABC-3F7A4208550C}" presName="hierRoot2" presStyleCnt="0">
        <dgm:presLayoutVars>
          <dgm:hierBranch val="init"/>
        </dgm:presLayoutVars>
      </dgm:prSet>
      <dgm:spPr/>
    </dgm:pt>
    <dgm:pt modelId="{F9B04A8A-8265-4430-A6C6-06DB3BCD8463}" type="pres">
      <dgm:prSet presAssocID="{26B2AA4C-57E1-4513-8ABC-3F7A4208550C}" presName="rootComposite" presStyleCnt="0"/>
      <dgm:spPr/>
    </dgm:pt>
    <dgm:pt modelId="{AFCD0A42-132B-49A9-87F9-56564030598C}" type="pres">
      <dgm:prSet presAssocID="{26B2AA4C-57E1-4513-8ABC-3F7A4208550C}" presName="rootText" presStyleLbl="node1" presStyleIdx="3" presStyleCnt="7">
        <dgm:presLayoutVars>
          <dgm:chMax/>
          <dgm:chPref val="3"/>
        </dgm:presLayoutVars>
      </dgm:prSet>
      <dgm:spPr/>
    </dgm:pt>
    <dgm:pt modelId="{6879417E-8B00-46F1-A31F-18DE7696F51F}" type="pres">
      <dgm:prSet presAssocID="{26B2AA4C-57E1-4513-8ABC-3F7A4208550C}" presName="titleText2" presStyleLbl="fgAcc1" presStyleIdx="3" presStyleCnt="7">
        <dgm:presLayoutVars>
          <dgm:chMax val="0"/>
          <dgm:chPref val="0"/>
        </dgm:presLayoutVars>
      </dgm:prSet>
      <dgm:spPr/>
    </dgm:pt>
    <dgm:pt modelId="{716C6C3D-B688-49F7-A8A1-8D4C14260EFA}" type="pres">
      <dgm:prSet presAssocID="{26B2AA4C-57E1-4513-8ABC-3F7A4208550C}" presName="rootConnector" presStyleLbl="node2" presStyleIdx="0" presStyleCnt="0"/>
      <dgm:spPr/>
    </dgm:pt>
    <dgm:pt modelId="{68D7FB2B-3D2F-40C8-96A1-07C5D6E137A8}" type="pres">
      <dgm:prSet presAssocID="{26B2AA4C-57E1-4513-8ABC-3F7A4208550C}" presName="hierChild4" presStyleCnt="0"/>
      <dgm:spPr/>
    </dgm:pt>
    <dgm:pt modelId="{9A302DD0-B041-49D6-8A35-3DFBC33C9DDC}" type="pres">
      <dgm:prSet presAssocID="{26B2AA4C-57E1-4513-8ABC-3F7A4208550C}" presName="hierChild5" presStyleCnt="0"/>
      <dgm:spPr/>
    </dgm:pt>
    <dgm:pt modelId="{83B5B5A3-A371-41EA-B4AF-D0976D960D86}" type="pres">
      <dgm:prSet presAssocID="{CEA740EE-0E6E-4D5B-A1AE-ACB8E5CC9625}" presName="Name37" presStyleLbl="parChTrans1D2" presStyleIdx="4" presStyleCnt="8"/>
      <dgm:spPr/>
    </dgm:pt>
    <dgm:pt modelId="{22CE1848-FA15-46EC-9434-AA7BE407AAEE}" type="pres">
      <dgm:prSet presAssocID="{F9E79786-A7F5-4374-A9B4-DA8DEC8DB3CA}" presName="hierRoot2" presStyleCnt="0">
        <dgm:presLayoutVars>
          <dgm:hierBranch val="init"/>
        </dgm:presLayoutVars>
      </dgm:prSet>
      <dgm:spPr/>
    </dgm:pt>
    <dgm:pt modelId="{C140E102-82F2-4E59-8CDF-289AE7A2EC76}" type="pres">
      <dgm:prSet presAssocID="{F9E79786-A7F5-4374-A9B4-DA8DEC8DB3CA}" presName="rootComposite" presStyleCnt="0"/>
      <dgm:spPr/>
    </dgm:pt>
    <dgm:pt modelId="{05B8CFDF-B57A-4E05-B1DD-3CF2CB4DD041}" type="pres">
      <dgm:prSet presAssocID="{F9E79786-A7F5-4374-A9B4-DA8DEC8DB3CA}" presName="rootText" presStyleLbl="node1" presStyleIdx="4" presStyleCnt="7">
        <dgm:presLayoutVars>
          <dgm:chMax/>
          <dgm:chPref val="3"/>
        </dgm:presLayoutVars>
      </dgm:prSet>
      <dgm:spPr/>
    </dgm:pt>
    <dgm:pt modelId="{23D88574-498B-431A-A439-F52F02E90D74}" type="pres">
      <dgm:prSet presAssocID="{F9E79786-A7F5-4374-A9B4-DA8DEC8DB3CA}" presName="titleText2" presStyleLbl="fgAcc1" presStyleIdx="4" presStyleCnt="7">
        <dgm:presLayoutVars>
          <dgm:chMax val="0"/>
          <dgm:chPref val="0"/>
        </dgm:presLayoutVars>
      </dgm:prSet>
      <dgm:spPr/>
    </dgm:pt>
    <dgm:pt modelId="{DD875B9D-B38D-42D2-BF4F-8C9A1CE0B87C}" type="pres">
      <dgm:prSet presAssocID="{F9E79786-A7F5-4374-A9B4-DA8DEC8DB3CA}" presName="rootConnector" presStyleLbl="node2" presStyleIdx="0" presStyleCnt="0"/>
      <dgm:spPr/>
    </dgm:pt>
    <dgm:pt modelId="{EE6149D2-F05E-46A7-B9B2-6E1442B3ADB2}" type="pres">
      <dgm:prSet presAssocID="{F9E79786-A7F5-4374-A9B4-DA8DEC8DB3CA}" presName="hierChild4" presStyleCnt="0"/>
      <dgm:spPr/>
    </dgm:pt>
    <dgm:pt modelId="{73654F48-03F1-4BC6-83CD-0F0CA4C31F3D}" type="pres">
      <dgm:prSet presAssocID="{F9E79786-A7F5-4374-A9B4-DA8DEC8DB3CA}" presName="hierChild5" presStyleCnt="0"/>
      <dgm:spPr/>
    </dgm:pt>
    <dgm:pt modelId="{E92A32F7-CEA8-4925-9317-F0511F6B002E}" type="pres">
      <dgm:prSet presAssocID="{BDF17C2C-769D-4087-AE6E-191EF1E1C5EF}" presName="Name37" presStyleLbl="parChTrans1D2" presStyleIdx="5" presStyleCnt="8"/>
      <dgm:spPr/>
    </dgm:pt>
    <dgm:pt modelId="{D3C1AC3F-2A1A-4288-AC03-01DCFB1B322F}" type="pres">
      <dgm:prSet presAssocID="{913735F8-A200-48CA-BD7B-712C6F3907C1}" presName="hierRoot2" presStyleCnt="0">
        <dgm:presLayoutVars>
          <dgm:hierBranch val="init"/>
        </dgm:presLayoutVars>
      </dgm:prSet>
      <dgm:spPr/>
    </dgm:pt>
    <dgm:pt modelId="{632B1DFA-8DC0-4ED2-869E-B64F7AE35CE5}" type="pres">
      <dgm:prSet presAssocID="{913735F8-A200-48CA-BD7B-712C6F3907C1}" presName="rootComposite" presStyleCnt="0"/>
      <dgm:spPr/>
    </dgm:pt>
    <dgm:pt modelId="{322AC883-3B60-4E3D-8FA1-4EF81008AB5F}" type="pres">
      <dgm:prSet presAssocID="{913735F8-A200-48CA-BD7B-712C6F3907C1}" presName="rootText" presStyleLbl="node1" presStyleIdx="5" presStyleCnt="7">
        <dgm:presLayoutVars>
          <dgm:chMax/>
          <dgm:chPref val="3"/>
        </dgm:presLayoutVars>
      </dgm:prSet>
      <dgm:spPr/>
    </dgm:pt>
    <dgm:pt modelId="{E7208AAA-0D46-4AC1-84B1-2BBA43353A87}" type="pres">
      <dgm:prSet presAssocID="{913735F8-A200-48CA-BD7B-712C6F3907C1}" presName="titleText2" presStyleLbl="fgAcc1" presStyleIdx="5" presStyleCnt="7">
        <dgm:presLayoutVars>
          <dgm:chMax val="0"/>
          <dgm:chPref val="0"/>
        </dgm:presLayoutVars>
      </dgm:prSet>
      <dgm:spPr/>
    </dgm:pt>
    <dgm:pt modelId="{7855C3AE-65AB-4DE7-97DA-FE69D45A8443}" type="pres">
      <dgm:prSet presAssocID="{913735F8-A200-48CA-BD7B-712C6F3907C1}" presName="rootConnector" presStyleLbl="node2" presStyleIdx="0" presStyleCnt="0"/>
      <dgm:spPr/>
    </dgm:pt>
    <dgm:pt modelId="{5BA48593-5C22-4802-8FB5-BBC0F2818D5A}" type="pres">
      <dgm:prSet presAssocID="{913735F8-A200-48CA-BD7B-712C6F3907C1}" presName="hierChild4" presStyleCnt="0"/>
      <dgm:spPr/>
    </dgm:pt>
    <dgm:pt modelId="{8532E661-FAA8-48F0-BB40-31E56C2A5AC1}" type="pres">
      <dgm:prSet presAssocID="{913735F8-A200-48CA-BD7B-712C6F3907C1}" presName="hierChild5" presStyleCnt="0"/>
      <dgm:spPr/>
    </dgm:pt>
    <dgm:pt modelId="{57A9DF5C-E6C6-45F3-AD82-E26664407D6F}" type="pres">
      <dgm:prSet presAssocID="{656881AA-4D08-489B-AC4E-C6AA594F474D}" presName="Name37" presStyleLbl="parChTrans1D2" presStyleIdx="6" presStyleCnt="8"/>
      <dgm:spPr/>
    </dgm:pt>
    <dgm:pt modelId="{96FCB595-4306-496F-89F6-B45DDE3CF01D}" type="pres">
      <dgm:prSet presAssocID="{6D86AAD3-9822-48EF-B5DD-B4A9BDDBFEA5}" presName="hierRoot2" presStyleCnt="0">
        <dgm:presLayoutVars>
          <dgm:hierBranch val="init"/>
        </dgm:presLayoutVars>
      </dgm:prSet>
      <dgm:spPr/>
    </dgm:pt>
    <dgm:pt modelId="{21985FE2-692E-49C1-8284-8BAC23EA223C}" type="pres">
      <dgm:prSet presAssocID="{6D86AAD3-9822-48EF-B5DD-B4A9BDDBFEA5}" presName="rootComposite" presStyleCnt="0"/>
      <dgm:spPr/>
    </dgm:pt>
    <dgm:pt modelId="{FA9D6D3D-7162-4BA3-883D-8A926125C223}" type="pres">
      <dgm:prSet presAssocID="{6D86AAD3-9822-48EF-B5DD-B4A9BDDBFEA5}" presName="rootText" presStyleLbl="node1" presStyleIdx="6" presStyleCnt="7">
        <dgm:presLayoutVars>
          <dgm:chMax/>
          <dgm:chPref val="3"/>
        </dgm:presLayoutVars>
      </dgm:prSet>
      <dgm:spPr/>
    </dgm:pt>
    <dgm:pt modelId="{3FBB2F72-5FE1-4ECE-B2B7-490C7830D07D}" type="pres">
      <dgm:prSet presAssocID="{6D86AAD3-9822-48EF-B5DD-B4A9BDDBFEA5}" presName="titleText2" presStyleLbl="fgAcc1" presStyleIdx="6" presStyleCnt="7">
        <dgm:presLayoutVars>
          <dgm:chMax val="0"/>
          <dgm:chPref val="0"/>
        </dgm:presLayoutVars>
      </dgm:prSet>
      <dgm:spPr/>
    </dgm:pt>
    <dgm:pt modelId="{90DB5FD8-3ADC-4DB9-B0F6-3D39DE43F4FA}" type="pres">
      <dgm:prSet presAssocID="{6D86AAD3-9822-48EF-B5DD-B4A9BDDBFEA5}" presName="rootConnector" presStyleLbl="node2" presStyleIdx="0" presStyleCnt="0"/>
      <dgm:spPr/>
    </dgm:pt>
    <dgm:pt modelId="{737145A4-8ED3-4B74-9BC7-6DB1D181FE04}" type="pres">
      <dgm:prSet presAssocID="{6D86AAD3-9822-48EF-B5DD-B4A9BDDBFEA5}" presName="hierChild4" presStyleCnt="0"/>
      <dgm:spPr/>
    </dgm:pt>
    <dgm:pt modelId="{18A021E7-88B9-4B07-9388-6D10014AAA00}" type="pres">
      <dgm:prSet presAssocID="{6D86AAD3-9822-48EF-B5DD-B4A9BDDBFEA5}" presName="hierChild5" presStyleCnt="0"/>
      <dgm:spPr/>
    </dgm:pt>
    <dgm:pt modelId="{584E505B-9BDE-4767-8D5E-BC04730A65A8}" type="pres">
      <dgm:prSet presAssocID="{F0AA14BB-FA23-4630-8D29-55017A13627F}" presName="hierChild3" presStyleCnt="0"/>
      <dgm:spPr/>
    </dgm:pt>
    <dgm:pt modelId="{8AB3867B-C0C7-4689-BB63-48305ABE0B8E}" type="pres">
      <dgm:prSet presAssocID="{F4041448-06FF-428C-AD03-992DB25D8499}" presName="Name96" presStyleLbl="parChTrans1D2" presStyleIdx="7" presStyleCnt="8"/>
      <dgm:spPr/>
    </dgm:pt>
    <dgm:pt modelId="{60B32551-0F7E-445B-925C-FABE50CF5EDB}" type="pres">
      <dgm:prSet presAssocID="{9F57D1EB-7A89-4F0B-8FC6-6252BE90B1B9}" presName="hierRoot3" presStyleCnt="0">
        <dgm:presLayoutVars>
          <dgm:hierBranch val="init"/>
        </dgm:presLayoutVars>
      </dgm:prSet>
      <dgm:spPr/>
    </dgm:pt>
    <dgm:pt modelId="{E0112B1C-697D-4604-93E6-55DB6F1DCB45}" type="pres">
      <dgm:prSet presAssocID="{9F57D1EB-7A89-4F0B-8FC6-6252BE90B1B9}" presName="rootComposite3" presStyleCnt="0"/>
      <dgm:spPr/>
    </dgm:pt>
    <dgm:pt modelId="{C27B2A8E-D12E-497A-A370-648E52264BB9}" type="pres">
      <dgm:prSet presAssocID="{9F57D1EB-7A89-4F0B-8FC6-6252BE90B1B9}" presName="rootText3" presStyleLbl="asst1" presStyleIdx="0" presStyleCnt="1">
        <dgm:presLayoutVars>
          <dgm:chPref val="3"/>
        </dgm:presLayoutVars>
      </dgm:prSet>
      <dgm:spPr/>
    </dgm:pt>
    <dgm:pt modelId="{2BA02018-549D-434D-8A54-BED9E341CB7B}" type="pres">
      <dgm:prSet presAssocID="{9F57D1EB-7A89-4F0B-8FC6-6252BE90B1B9}" presName="titleText3" presStyleLbl="fgAcc2" presStyleIdx="0" presStyleCnt="1">
        <dgm:presLayoutVars>
          <dgm:chMax val="0"/>
          <dgm:chPref val="0"/>
        </dgm:presLayoutVars>
      </dgm:prSet>
      <dgm:spPr/>
    </dgm:pt>
    <dgm:pt modelId="{5A8A312B-D281-4A50-AFCC-C7BF5A7C0B39}" type="pres">
      <dgm:prSet presAssocID="{9F57D1EB-7A89-4F0B-8FC6-6252BE90B1B9}" presName="rootConnector3" presStyleLbl="asst1" presStyleIdx="0" presStyleCnt="1"/>
      <dgm:spPr/>
    </dgm:pt>
    <dgm:pt modelId="{C0621ED5-4751-44DA-94D9-F053847BECE1}" type="pres">
      <dgm:prSet presAssocID="{9F57D1EB-7A89-4F0B-8FC6-6252BE90B1B9}" presName="hierChild6" presStyleCnt="0"/>
      <dgm:spPr/>
    </dgm:pt>
    <dgm:pt modelId="{7D90F7FA-5437-480A-B045-A2C638652581}" type="pres">
      <dgm:prSet presAssocID="{9F57D1EB-7A89-4F0B-8FC6-6252BE90B1B9}" presName="hierChild7" presStyleCnt="0"/>
      <dgm:spPr/>
    </dgm:pt>
  </dgm:ptLst>
  <dgm:cxnLst>
    <dgm:cxn modelId="{05078819-DE6E-4F91-AE56-7411FE334E73}" type="presOf" srcId="{F0AA14BB-FA23-4630-8D29-55017A13627F}" destId="{76863867-6771-4715-97A9-AA3B2A3CD32B}" srcOrd="0" destOrd="0" presId="urn:microsoft.com/office/officeart/2008/layout/NameandTitleOrganizationalChart"/>
    <dgm:cxn modelId="{E7BA3A1B-4562-4455-9769-4606879CDFC3}" type="presOf" srcId="{26B2AA4C-57E1-4513-8ABC-3F7A4208550C}" destId="{AFCD0A42-132B-49A9-87F9-56564030598C}" srcOrd="0" destOrd="0" presId="urn:microsoft.com/office/officeart/2008/layout/NameandTitleOrganizationalChart"/>
    <dgm:cxn modelId="{341C011C-B3B4-4478-8F23-8D55213E06BB}" type="presOf" srcId="{F9E79786-A7F5-4374-A9B4-DA8DEC8DB3CA}" destId="{DD875B9D-B38D-42D2-BF4F-8C9A1CE0B87C}" srcOrd="1" destOrd="0" presId="urn:microsoft.com/office/officeart/2008/layout/NameandTitleOrganizationalChart"/>
    <dgm:cxn modelId="{BAC1311C-618E-468F-95B8-22FB0D33EA37}" type="presOf" srcId="{DDE547E2-605C-477B-B756-38349BA7CFCC}" destId="{CC0E2CCC-86B8-43B8-9580-A03BE678E57D}" srcOrd="0" destOrd="0" presId="urn:microsoft.com/office/officeart/2008/layout/NameandTitleOrganizationalChart"/>
    <dgm:cxn modelId="{D7F96E38-FC1B-4C99-81EA-6B1471CE6B5B}" srcId="{F0AA14BB-FA23-4630-8D29-55017A13627F}" destId="{F9E79786-A7F5-4374-A9B4-DA8DEC8DB3CA}" srcOrd="5" destOrd="0" parTransId="{CEA740EE-0E6E-4D5B-A1AE-ACB8E5CC9625}" sibTransId="{6692C033-E000-4CF4-BD81-A88D5DDE184E}"/>
    <dgm:cxn modelId="{8FD5165C-2F57-41BB-9EAA-24FC841840CB}" type="presOf" srcId="{7726FE45-C6A5-4624-B0B4-39E5707E8F8C}" destId="{1F7452E6-951D-474C-AE2B-0B19781131EF}" srcOrd="0" destOrd="0" presId="urn:microsoft.com/office/officeart/2008/layout/NameandTitleOrganizationalChart"/>
    <dgm:cxn modelId="{77E54563-82F2-46BB-9779-DF9A386B4DCA}" srcId="{F0AA14BB-FA23-4630-8D29-55017A13627F}" destId="{26B2AA4C-57E1-4513-8ABC-3F7A4208550C}" srcOrd="4" destOrd="0" parTransId="{CEA51C3C-009A-4A65-BFE1-520F4629429E}" sibTransId="{0CD5FB68-A024-4CFB-99F8-678B79CCB266}"/>
    <dgm:cxn modelId="{B7CE9065-ACA5-496C-A575-FC168DE3695E}" type="presOf" srcId="{6D86AAD3-9822-48EF-B5DD-B4A9BDDBFEA5}" destId="{90DB5FD8-3ADC-4DB9-B0F6-3D39DE43F4FA}" srcOrd="1" destOrd="0" presId="urn:microsoft.com/office/officeart/2008/layout/NameandTitleOrganizationalChart"/>
    <dgm:cxn modelId="{4212B669-810A-436B-A0C9-FCDF919D5F3E}" type="presOf" srcId="{913735F8-A200-48CA-BD7B-712C6F3907C1}" destId="{7855C3AE-65AB-4DE7-97DA-FE69D45A8443}" srcOrd="1" destOrd="0" presId="urn:microsoft.com/office/officeart/2008/layout/NameandTitleOrganizationalChart"/>
    <dgm:cxn modelId="{655A754B-FF1B-44F8-8593-6028EBA48143}" srcId="{7726FE45-C6A5-4624-B0B4-39E5707E8F8C}" destId="{F0AA14BB-FA23-4630-8D29-55017A13627F}" srcOrd="0" destOrd="0" parTransId="{7C8E1BE2-AD47-4049-B4C4-B7D2BE90ABE8}" sibTransId="{6ECB496A-E8E8-4D98-B1B3-DA47CBD8BF0B}"/>
    <dgm:cxn modelId="{DF54A16E-9C94-4F15-A893-7DD4CC8DE926}" type="presOf" srcId="{6D86AAD3-9822-48EF-B5DD-B4A9BDDBFEA5}" destId="{FA9D6D3D-7162-4BA3-883D-8A926125C223}" srcOrd="0" destOrd="0" presId="urn:microsoft.com/office/officeart/2008/layout/NameandTitleOrganizationalChart"/>
    <dgm:cxn modelId="{48E1544F-2611-43E2-9945-F0ED97AF5E15}" type="presOf" srcId="{C49A8010-73E5-499B-AAB1-7C037F9F9D9D}" destId="{2BA02018-549D-434D-8A54-BED9E341CB7B}" srcOrd="0" destOrd="0" presId="urn:microsoft.com/office/officeart/2008/layout/NameandTitleOrganizationalChart"/>
    <dgm:cxn modelId="{1EB6AD6F-2055-48EB-BCA1-CDD25D8D99CD}" type="presOf" srcId="{6692C033-E000-4CF4-BD81-A88D5DDE184E}" destId="{23D88574-498B-431A-A439-F52F02E90D74}" srcOrd="0" destOrd="0" presId="urn:microsoft.com/office/officeart/2008/layout/NameandTitleOrganizationalChart"/>
    <dgm:cxn modelId="{4F551778-5D70-4F2C-AB0E-39243CA11450}" type="presOf" srcId="{DBC3FB71-4A73-4E94-AE36-2B4E54C07952}" destId="{A6F6507E-EF76-4445-8CD5-F4AE1B6E5A30}" srcOrd="1" destOrd="0" presId="urn:microsoft.com/office/officeart/2008/layout/NameandTitleOrganizationalChart"/>
    <dgm:cxn modelId="{6C87E258-70EC-4537-BC91-C54E683387DB}" type="presOf" srcId="{0CD5FB68-A024-4CFB-99F8-678B79CCB266}" destId="{6879417E-8B00-46F1-A31F-18DE7696F51F}" srcOrd="0" destOrd="0" presId="urn:microsoft.com/office/officeart/2008/layout/NameandTitleOrganizationalChart"/>
    <dgm:cxn modelId="{76394A79-4F47-43D4-A832-6AF2DE0ADEFB}" type="presOf" srcId="{6AC2DD99-CA46-4B87-9E1B-544613E841D5}" destId="{B55DAC3D-434C-449E-A1D8-55A72A962943}" srcOrd="0" destOrd="0" presId="urn:microsoft.com/office/officeart/2008/layout/NameandTitleOrganizationalChart"/>
    <dgm:cxn modelId="{8A7E397F-DC5C-4B47-B2A8-C7B904E770EC}" srcId="{F0AA14BB-FA23-4630-8D29-55017A13627F}" destId="{DBC3FB71-4A73-4E94-AE36-2B4E54C07952}" srcOrd="2" destOrd="0" parTransId="{5CE5811A-D344-4D13-9C28-BB620B0C8F4F}" sibTransId="{6AC2DD99-CA46-4B87-9E1B-544613E841D5}"/>
    <dgm:cxn modelId="{6FB7C67F-BB3B-48DB-81F8-41F03BACFA7A}" type="presOf" srcId="{F4041448-06FF-428C-AD03-992DB25D8499}" destId="{8AB3867B-C0C7-4689-BB63-48305ABE0B8E}" srcOrd="0" destOrd="0" presId="urn:microsoft.com/office/officeart/2008/layout/NameandTitleOrganizationalChart"/>
    <dgm:cxn modelId="{7E4CBF80-FB9F-4085-AA3E-0CD000154488}" type="presOf" srcId="{26B2AA4C-57E1-4513-8ABC-3F7A4208550C}" destId="{716C6C3D-B688-49F7-A8A1-8D4C14260EFA}" srcOrd="1" destOrd="0" presId="urn:microsoft.com/office/officeart/2008/layout/NameandTitleOrganizationalChart"/>
    <dgm:cxn modelId="{961B8984-1636-4DC5-904E-78CE34D6FE0D}" type="presOf" srcId="{BDF17C2C-769D-4087-AE6E-191EF1E1C5EF}" destId="{E92A32F7-CEA8-4925-9317-F0511F6B002E}" srcOrd="0" destOrd="0" presId="urn:microsoft.com/office/officeart/2008/layout/NameandTitleOrganizationalChart"/>
    <dgm:cxn modelId="{262D828C-89F1-45CE-89F7-00BEB8993A96}" srcId="{F0AA14BB-FA23-4630-8D29-55017A13627F}" destId="{68D82CA6-66EE-4F11-A537-9756E3D1BBC1}" srcOrd="3" destOrd="0" parTransId="{17B46249-396A-4827-877C-217DEAFFE578}" sibTransId="{343CD999-D5F0-4C0A-ADD7-21C7468F1879}"/>
    <dgm:cxn modelId="{A7630793-4805-4545-9FF4-E8B28A4FB434}" type="presOf" srcId="{17B46249-396A-4827-877C-217DEAFFE578}" destId="{26716324-070C-4CFA-86AB-BD81B08109DD}" srcOrd="0" destOrd="0" presId="urn:microsoft.com/office/officeart/2008/layout/NameandTitleOrganizationalChart"/>
    <dgm:cxn modelId="{FFCB62A2-7969-471E-8977-C0EDA2BF22F4}" srcId="{F0AA14BB-FA23-4630-8D29-55017A13627F}" destId="{6D86AAD3-9822-48EF-B5DD-B4A9BDDBFEA5}" srcOrd="7" destOrd="0" parTransId="{656881AA-4D08-489B-AC4E-C6AA594F474D}" sibTransId="{EC5EC59B-8E4E-44A6-90C3-B5DD36BD0A90}"/>
    <dgm:cxn modelId="{8BD753A2-D077-46E2-9430-667EA5AE0B54}" type="presOf" srcId="{EC5EC59B-8E4E-44A6-90C3-B5DD36BD0A90}" destId="{3FBB2F72-5FE1-4ECE-B2B7-490C7830D07D}" srcOrd="0" destOrd="0" presId="urn:microsoft.com/office/officeart/2008/layout/NameandTitleOrganizationalChart"/>
    <dgm:cxn modelId="{2BAF78A4-DABA-4204-B431-F12CD5E7E27C}" type="presOf" srcId="{343CD999-D5F0-4C0A-ADD7-21C7468F1879}" destId="{5A7E45DE-ED58-4061-BB3D-EC0121BB2869}" srcOrd="0" destOrd="0" presId="urn:microsoft.com/office/officeart/2008/layout/NameandTitleOrganizationalChart"/>
    <dgm:cxn modelId="{F5B013B0-9C6D-4C42-ADE0-2C570D58660C}" type="presOf" srcId="{68D82CA6-66EE-4F11-A537-9756E3D1BBC1}" destId="{E551B997-DD8D-41CC-9850-AED6C525A4DA}" srcOrd="0" destOrd="0" presId="urn:microsoft.com/office/officeart/2008/layout/NameandTitleOrganizationalChart"/>
    <dgm:cxn modelId="{0CE506B9-3B8D-4B1A-B373-9BEBA4E416D4}" srcId="{F0AA14BB-FA23-4630-8D29-55017A13627F}" destId="{9F57D1EB-7A89-4F0B-8FC6-6252BE90B1B9}" srcOrd="0" destOrd="0" parTransId="{F4041448-06FF-428C-AD03-992DB25D8499}" sibTransId="{C49A8010-73E5-499B-AAB1-7C037F9F9D9D}"/>
    <dgm:cxn modelId="{D73051BA-192C-472F-BF81-4F3357194DB2}" type="presOf" srcId="{68D82CA6-66EE-4F11-A537-9756E3D1BBC1}" destId="{737B0F76-0B53-4802-97AB-421D0F22BD5B}" srcOrd="1" destOrd="0" presId="urn:microsoft.com/office/officeart/2008/layout/NameandTitleOrganizationalChart"/>
    <dgm:cxn modelId="{D2BFD7BD-7F55-46EB-AF8F-ADF4A7390B6B}" type="presOf" srcId="{9F57D1EB-7A89-4F0B-8FC6-6252BE90B1B9}" destId="{C27B2A8E-D12E-497A-A370-648E52264BB9}" srcOrd="0" destOrd="0" presId="urn:microsoft.com/office/officeart/2008/layout/NameandTitleOrganizationalChart"/>
    <dgm:cxn modelId="{77265AC0-A1C5-437A-A854-67AEC448057C}" srcId="{F0AA14BB-FA23-4630-8D29-55017A13627F}" destId="{913735F8-A200-48CA-BD7B-712C6F3907C1}" srcOrd="6" destOrd="0" parTransId="{BDF17C2C-769D-4087-AE6E-191EF1E1C5EF}" sibTransId="{9994121C-82E9-4C83-9995-E4D49C440457}"/>
    <dgm:cxn modelId="{7E2EA6C4-5F35-41E4-85B3-D41D917DAD22}" srcId="{F0AA14BB-FA23-4630-8D29-55017A13627F}" destId="{746E9DC3-C4DC-44AA-816F-FBEF0EFA7B9F}" srcOrd="1" destOrd="0" parTransId="{38272AB2-2023-47AD-BB5A-11C1737D844D}" sibTransId="{DDE547E2-605C-477B-B756-38349BA7CFCC}"/>
    <dgm:cxn modelId="{F539F3C4-1998-4E6F-92D4-019424333278}" type="presOf" srcId="{DBC3FB71-4A73-4E94-AE36-2B4E54C07952}" destId="{FD51C221-969F-4B2A-B807-120971AD3A36}" srcOrd="0" destOrd="0" presId="urn:microsoft.com/office/officeart/2008/layout/NameandTitleOrganizationalChart"/>
    <dgm:cxn modelId="{4568EAC7-3003-4B42-B527-42002D045700}" type="presOf" srcId="{CEA740EE-0E6E-4D5B-A1AE-ACB8E5CC9625}" destId="{83B5B5A3-A371-41EA-B4AF-D0976D960D86}" srcOrd="0" destOrd="0" presId="urn:microsoft.com/office/officeart/2008/layout/NameandTitleOrganizationalChart"/>
    <dgm:cxn modelId="{4F3332C8-DB44-4566-9A1B-85A5DBB0366B}" type="presOf" srcId="{38272AB2-2023-47AD-BB5A-11C1737D844D}" destId="{E0138309-F818-462A-9FB7-B9DAACEEA938}" srcOrd="0" destOrd="0" presId="urn:microsoft.com/office/officeart/2008/layout/NameandTitleOrganizationalChart"/>
    <dgm:cxn modelId="{38C435CB-B283-4A58-BE1D-B32E3C64D612}" type="presOf" srcId="{F0AA14BB-FA23-4630-8D29-55017A13627F}" destId="{A00065C4-EF67-4EFC-B75D-546423D5B571}" srcOrd="1" destOrd="0" presId="urn:microsoft.com/office/officeart/2008/layout/NameandTitleOrganizationalChart"/>
    <dgm:cxn modelId="{F6CE8BCD-0E03-45CB-8A54-3EF536AB8416}" type="presOf" srcId="{CEA51C3C-009A-4A65-BFE1-520F4629429E}" destId="{AD372677-9301-44CA-B392-4BAFCED9244A}" srcOrd="0" destOrd="0" presId="urn:microsoft.com/office/officeart/2008/layout/NameandTitleOrganizationalChart"/>
    <dgm:cxn modelId="{B82985D2-B121-4F5D-898F-849F4D860B8A}" type="presOf" srcId="{6ECB496A-E8E8-4D98-B1B3-DA47CBD8BF0B}" destId="{C9683847-8B33-458A-9C78-41D169700858}" srcOrd="0" destOrd="0" presId="urn:microsoft.com/office/officeart/2008/layout/NameandTitleOrganizationalChart"/>
    <dgm:cxn modelId="{817249D9-68BC-4AED-B3FA-8B342D779D7F}" type="presOf" srcId="{9F57D1EB-7A89-4F0B-8FC6-6252BE90B1B9}" destId="{5A8A312B-D281-4A50-AFCC-C7BF5A7C0B39}" srcOrd="1" destOrd="0" presId="urn:microsoft.com/office/officeart/2008/layout/NameandTitleOrganizationalChart"/>
    <dgm:cxn modelId="{19511DDD-2C63-442E-8866-8B89B3C0361D}" type="presOf" srcId="{746E9DC3-C4DC-44AA-816F-FBEF0EFA7B9F}" destId="{E9D24608-9916-4D35-8F45-FAFAC9D8DF68}" srcOrd="1" destOrd="0" presId="urn:microsoft.com/office/officeart/2008/layout/NameandTitleOrganizationalChart"/>
    <dgm:cxn modelId="{FC62AEE0-3807-4DF2-AD33-24270F3AE15E}" type="presOf" srcId="{F9E79786-A7F5-4374-A9B4-DA8DEC8DB3CA}" destId="{05B8CFDF-B57A-4E05-B1DD-3CF2CB4DD041}" srcOrd="0" destOrd="0" presId="urn:microsoft.com/office/officeart/2008/layout/NameandTitleOrganizationalChart"/>
    <dgm:cxn modelId="{058822E4-3E30-4C04-9BFA-D6982C14500B}" type="presOf" srcId="{5CE5811A-D344-4D13-9C28-BB620B0C8F4F}" destId="{58130D91-C9CB-409A-837F-BF7BAE71957C}" srcOrd="0" destOrd="0" presId="urn:microsoft.com/office/officeart/2008/layout/NameandTitleOrganizationalChart"/>
    <dgm:cxn modelId="{3BA7ECED-3D9E-46E6-AB14-DDDFFF929673}" type="presOf" srcId="{913735F8-A200-48CA-BD7B-712C6F3907C1}" destId="{322AC883-3B60-4E3D-8FA1-4EF81008AB5F}" srcOrd="0" destOrd="0" presId="urn:microsoft.com/office/officeart/2008/layout/NameandTitleOrganizationalChart"/>
    <dgm:cxn modelId="{BB1F81F1-DF95-4AC3-A0C7-4B38AF2F522C}" type="presOf" srcId="{656881AA-4D08-489B-AC4E-C6AA594F474D}" destId="{57A9DF5C-E6C6-45F3-AD82-E26664407D6F}" srcOrd="0" destOrd="0" presId="urn:microsoft.com/office/officeart/2008/layout/NameandTitleOrganizationalChart"/>
    <dgm:cxn modelId="{1BC978F2-7EAC-4B33-B309-F3A298C7A2C8}" type="presOf" srcId="{746E9DC3-C4DC-44AA-816F-FBEF0EFA7B9F}" destId="{791E1CE0-8669-40D8-A0B8-ED87B2BCAF41}" srcOrd="0" destOrd="0" presId="urn:microsoft.com/office/officeart/2008/layout/NameandTitleOrganizationalChart"/>
    <dgm:cxn modelId="{F36E8EF5-D1B7-47C7-B71C-096A2E3E8013}" type="presOf" srcId="{9994121C-82E9-4C83-9995-E4D49C440457}" destId="{E7208AAA-0D46-4AC1-84B1-2BBA43353A87}" srcOrd="0" destOrd="0" presId="urn:microsoft.com/office/officeart/2008/layout/NameandTitleOrganizationalChart"/>
    <dgm:cxn modelId="{80D39087-46B4-48A2-ABAB-3FF355FCB81A}" type="presParOf" srcId="{1F7452E6-951D-474C-AE2B-0B19781131EF}" destId="{4CA3A238-C7B9-4FFD-A8AB-9C06F624A53F}" srcOrd="0" destOrd="0" presId="urn:microsoft.com/office/officeart/2008/layout/NameandTitleOrganizationalChart"/>
    <dgm:cxn modelId="{A503799B-68F1-4C16-917F-E3683A88C5F3}" type="presParOf" srcId="{4CA3A238-C7B9-4FFD-A8AB-9C06F624A53F}" destId="{276477B9-E28B-4A50-A190-C7E6F7B58371}" srcOrd="0" destOrd="0" presId="urn:microsoft.com/office/officeart/2008/layout/NameandTitleOrganizationalChart"/>
    <dgm:cxn modelId="{C8991E2D-D371-48EB-B9CF-6588B7439ACF}" type="presParOf" srcId="{276477B9-E28B-4A50-A190-C7E6F7B58371}" destId="{76863867-6771-4715-97A9-AA3B2A3CD32B}" srcOrd="0" destOrd="0" presId="urn:microsoft.com/office/officeart/2008/layout/NameandTitleOrganizationalChart"/>
    <dgm:cxn modelId="{02232E4F-B270-4118-8DB8-C1E067F324FD}" type="presParOf" srcId="{276477B9-E28B-4A50-A190-C7E6F7B58371}" destId="{C9683847-8B33-458A-9C78-41D169700858}" srcOrd="1" destOrd="0" presId="urn:microsoft.com/office/officeart/2008/layout/NameandTitleOrganizationalChart"/>
    <dgm:cxn modelId="{A6886A70-223F-4AB5-9DF1-EA871597A69A}" type="presParOf" srcId="{276477B9-E28B-4A50-A190-C7E6F7B58371}" destId="{A00065C4-EF67-4EFC-B75D-546423D5B571}" srcOrd="2" destOrd="0" presId="urn:microsoft.com/office/officeart/2008/layout/NameandTitleOrganizationalChart"/>
    <dgm:cxn modelId="{CDD3DF8B-B2E1-4AC4-9E81-B9A0EFC22554}" type="presParOf" srcId="{4CA3A238-C7B9-4FFD-A8AB-9C06F624A53F}" destId="{2A9A084F-A3FF-4354-AEAC-F52B2ABAF47A}" srcOrd="1" destOrd="0" presId="urn:microsoft.com/office/officeart/2008/layout/NameandTitleOrganizationalChart"/>
    <dgm:cxn modelId="{18F5FE9A-C773-4085-8110-F25B5483E8C6}" type="presParOf" srcId="{2A9A084F-A3FF-4354-AEAC-F52B2ABAF47A}" destId="{E0138309-F818-462A-9FB7-B9DAACEEA938}" srcOrd="0" destOrd="0" presId="urn:microsoft.com/office/officeart/2008/layout/NameandTitleOrganizationalChart"/>
    <dgm:cxn modelId="{1DC77B0C-9613-43D2-A997-BD9D5474534C}" type="presParOf" srcId="{2A9A084F-A3FF-4354-AEAC-F52B2ABAF47A}" destId="{6CA8D3AD-A28D-41B6-BDFE-A0CCCA61EA0B}" srcOrd="1" destOrd="0" presId="urn:microsoft.com/office/officeart/2008/layout/NameandTitleOrganizationalChart"/>
    <dgm:cxn modelId="{176D1752-2833-43BF-B90F-3567664668E7}" type="presParOf" srcId="{6CA8D3AD-A28D-41B6-BDFE-A0CCCA61EA0B}" destId="{BE059DBD-0A6A-40D6-BFCA-F1991E2E9629}" srcOrd="0" destOrd="0" presId="urn:microsoft.com/office/officeart/2008/layout/NameandTitleOrganizationalChart"/>
    <dgm:cxn modelId="{61BF2084-D9F5-48BB-B9D0-E7AEB7AD1F1A}" type="presParOf" srcId="{BE059DBD-0A6A-40D6-BFCA-F1991E2E9629}" destId="{791E1CE0-8669-40D8-A0B8-ED87B2BCAF41}" srcOrd="0" destOrd="0" presId="urn:microsoft.com/office/officeart/2008/layout/NameandTitleOrganizationalChart"/>
    <dgm:cxn modelId="{52F464D7-C41F-4F58-9D70-745364A96656}" type="presParOf" srcId="{BE059DBD-0A6A-40D6-BFCA-F1991E2E9629}" destId="{CC0E2CCC-86B8-43B8-9580-A03BE678E57D}" srcOrd="1" destOrd="0" presId="urn:microsoft.com/office/officeart/2008/layout/NameandTitleOrganizationalChart"/>
    <dgm:cxn modelId="{B46DD5E1-2C8F-4094-80AA-E6B42091E745}" type="presParOf" srcId="{BE059DBD-0A6A-40D6-BFCA-F1991E2E9629}" destId="{E9D24608-9916-4D35-8F45-FAFAC9D8DF68}" srcOrd="2" destOrd="0" presId="urn:microsoft.com/office/officeart/2008/layout/NameandTitleOrganizationalChart"/>
    <dgm:cxn modelId="{C61E5149-7175-405D-B9D8-777765E69644}" type="presParOf" srcId="{6CA8D3AD-A28D-41B6-BDFE-A0CCCA61EA0B}" destId="{2998BC75-8B12-4F44-83F8-9F09193D6AAA}" srcOrd="1" destOrd="0" presId="urn:microsoft.com/office/officeart/2008/layout/NameandTitleOrganizationalChart"/>
    <dgm:cxn modelId="{ED4E2388-29A6-4350-8A9F-B2B3865A6AE6}" type="presParOf" srcId="{6CA8D3AD-A28D-41B6-BDFE-A0CCCA61EA0B}" destId="{6D32507F-E797-4D1B-8F24-7AC87D4126F9}" srcOrd="2" destOrd="0" presId="urn:microsoft.com/office/officeart/2008/layout/NameandTitleOrganizationalChart"/>
    <dgm:cxn modelId="{4CDA354E-FD6C-4D9C-ABD3-E8261DAA4AFB}" type="presParOf" srcId="{2A9A084F-A3FF-4354-AEAC-F52B2ABAF47A}" destId="{58130D91-C9CB-409A-837F-BF7BAE71957C}" srcOrd="2" destOrd="0" presId="urn:microsoft.com/office/officeart/2008/layout/NameandTitleOrganizationalChart"/>
    <dgm:cxn modelId="{C1164EC4-4B6B-4766-8C88-868FE7B407C7}" type="presParOf" srcId="{2A9A084F-A3FF-4354-AEAC-F52B2ABAF47A}" destId="{35F4606D-FE90-4563-B543-92AD78B1652F}" srcOrd="3" destOrd="0" presId="urn:microsoft.com/office/officeart/2008/layout/NameandTitleOrganizationalChart"/>
    <dgm:cxn modelId="{9EE62028-42ED-414C-B7CC-AB45CB233AB6}" type="presParOf" srcId="{35F4606D-FE90-4563-B543-92AD78B1652F}" destId="{027F9A31-21BC-4B5C-B5E2-79C6999AF0F7}" srcOrd="0" destOrd="0" presId="urn:microsoft.com/office/officeart/2008/layout/NameandTitleOrganizationalChart"/>
    <dgm:cxn modelId="{335AC82B-6A05-47E3-9F70-668EB5089C67}" type="presParOf" srcId="{027F9A31-21BC-4B5C-B5E2-79C6999AF0F7}" destId="{FD51C221-969F-4B2A-B807-120971AD3A36}" srcOrd="0" destOrd="0" presId="urn:microsoft.com/office/officeart/2008/layout/NameandTitleOrganizationalChart"/>
    <dgm:cxn modelId="{94CCAA3B-9343-4650-BE83-A5018476883C}" type="presParOf" srcId="{027F9A31-21BC-4B5C-B5E2-79C6999AF0F7}" destId="{B55DAC3D-434C-449E-A1D8-55A72A962943}" srcOrd="1" destOrd="0" presId="urn:microsoft.com/office/officeart/2008/layout/NameandTitleOrganizationalChart"/>
    <dgm:cxn modelId="{BE409BC5-6D10-4E18-AE51-0E9E5E7A319A}" type="presParOf" srcId="{027F9A31-21BC-4B5C-B5E2-79C6999AF0F7}" destId="{A6F6507E-EF76-4445-8CD5-F4AE1B6E5A30}" srcOrd="2" destOrd="0" presId="urn:microsoft.com/office/officeart/2008/layout/NameandTitleOrganizationalChart"/>
    <dgm:cxn modelId="{943C2728-4BF8-4CDD-839C-02B218F83B2A}" type="presParOf" srcId="{35F4606D-FE90-4563-B543-92AD78B1652F}" destId="{7F12393E-7A39-45CF-8294-F357BA693551}" srcOrd="1" destOrd="0" presId="urn:microsoft.com/office/officeart/2008/layout/NameandTitleOrganizationalChart"/>
    <dgm:cxn modelId="{A5A9F8E6-4D0F-418F-9207-734F88C51524}" type="presParOf" srcId="{35F4606D-FE90-4563-B543-92AD78B1652F}" destId="{EC3C6F69-8D8C-4E03-8629-36483318CB17}" srcOrd="2" destOrd="0" presId="urn:microsoft.com/office/officeart/2008/layout/NameandTitleOrganizationalChart"/>
    <dgm:cxn modelId="{FA7CC4F7-EB09-448F-8977-C98ECEDEF4C8}" type="presParOf" srcId="{2A9A084F-A3FF-4354-AEAC-F52B2ABAF47A}" destId="{26716324-070C-4CFA-86AB-BD81B08109DD}" srcOrd="4" destOrd="0" presId="urn:microsoft.com/office/officeart/2008/layout/NameandTitleOrganizationalChart"/>
    <dgm:cxn modelId="{90330FEE-3D73-4836-AC3B-4DA2EAE20E75}" type="presParOf" srcId="{2A9A084F-A3FF-4354-AEAC-F52B2ABAF47A}" destId="{9FFC6047-EE4D-4E21-946B-623F9E535A2F}" srcOrd="5" destOrd="0" presId="urn:microsoft.com/office/officeart/2008/layout/NameandTitleOrganizationalChart"/>
    <dgm:cxn modelId="{8470A4F2-0D07-4C63-91AF-6C1C5D2612A6}" type="presParOf" srcId="{9FFC6047-EE4D-4E21-946B-623F9E535A2F}" destId="{32BD7554-9BB3-4FE5-B5B2-4D0257092FE8}" srcOrd="0" destOrd="0" presId="urn:microsoft.com/office/officeart/2008/layout/NameandTitleOrganizationalChart"/>
    <dgm:cxn modelId="{1EA838D6-1AEF-403F-92E3-47AC6E946C56}" type="presParOf" srcId="{32BD7554-9BB3-4FE5-B5B2-4D0257092FE8}" destId="{E551B997-DD8D-41CC-9850-AED6C525A4DA}" srcOrd="0" destOrd="0" presId="urn:microsoft.com/office/officeart/2008/layout/NameandTitleOrganizationalChart"/>
    <dgm:cxn modelId="{E202C484-0346-4463-A8AD-07CDB4631EE7}" type="presParOf" srcId="{32BD7554-9BB3-4FE5-B5B2-4D0257092FE8}" destId="{5A7E45DE-ED58-4061-BB3D-EC0121BB2869}" srcOrd="1" destOrd="0" presId="urn:microsoft.com/office/officeart/2008/layout/NameandTitleOrganizationalChart"/>
    <dgm:cxn modelId="{0702EB4B-9962-47E0-ADF5-9D499A89CCC3}" type="presParOf" srcId="{32BD7554-9BB3-4FE5-B5B2-4D0257092FE8}" destId="{737B0F76-0B53-4802-97AB-421D0F22BD5B}" srcOrd="2" destOrd="0" presId="urn:microsoft.com/office/officeart/2008/layout/NameandTitleOrganizationalChart"/>
    <dgm:cxn modelId="{3262D368-4F34-48DB-A5DA-8B7EECB63BC2}" type="presParOf" srcId="{9FFC6047-EE4D-4E21-946B-623F9E535A2F}" destId="{20FA5F67-25BC-44C3-A72C-1DE346D0F26B}" srcOrd="1" destOrd="0" presId="urn:microsoft.com/office/officeart/2008/layout/NameandTitleOrganizationalChart"/>
    <dgm:cxn modelId="{A5269606-1C80-45A9-8C41-E9A59E2405AD}" type="presParOf" srcId="{9FFC6047-EE4D-4E21-946B-623F9E535A2F}" destId="{051065CD-F213-4B8D-A16B-476951E9EA3A}" srcOrd="2" destOrd="0" presId="urn:microsoft.com/office/officeart/2008/layout/NameandTitleOrganizationalChart"/>
    <dgm:cxn modelId="{49FC2958-9B6F-40B9-926A-3D6BDD5317ED}" type="presParOf" srcId="{2A9A084F-A3FF-4354-AEAC-F52B2ABAF47A}" destId="{AD372677-9301-44CA-B392-4BAFCED9244A}" srcOrd="6" destOrd="0" presId="urn:microsoft.com/office/officeart/2008/layout/NameandTitleOrganizationalChart"/>
    <dgm:cxn modelId="{63492D79-C148-4B28-B0D4-AD70A032B033}" type="presParOf" srcId="{2A9A084F-A3FF-4354-AEAC-F52B2ABAF47A}" destId="{A82779FB-1FFD-4740-9694-18404A65FF2E}" srcOrd="7" destOrd="0" presId="urn:microsoft.com/office/officeart/2008/layout/NameandTitleOrganizationalChart"/>
    <dgm:cxn modelId="{64FFC262-B728-411B-BC3E-9ABD6C335DEF}" type="presParOf" srcId="{A82779FB-1FFD-4740-9694-18404A65FF2E}" destId="{F9B04A8A-8265-4430-A6C6-06DB3BCD8463}" srcOrd="0" destOrd="0" presId="urn:microsoft.com/office/officeart/2008/layout/NameandTitleOrganizationalChart"/>
    <dgm:cxn modelId="{7F915B42-16C4-4154-B39D-19CB6373B1A5}" type="presParOf" srcId="{F9B04A8A-8265-4430-A6C6-06DB3BCD8463}" destId="{AFCD0A42-132B-49A9-87F9-56564030598C}" srcOrd="0" destOrd="0" presId="urn:microsoft.com/office/officeart/2008/layout/NameandTitleOrganizationalChart"/>
    <dgm:cxn modelId="{C718016F-9A93-488C-84C3-7B8C37D8DDB0}" type="presParOf" srcId="{F9B04A8A-8265-4430-A6C6-06DB3BCD8463}" destId="{6879417E-8B00-46F1-A31F-18DE7696F51F}" srcOrd="1" destOrd="0" presId="urn:microsoft.com/office/officeart/2008/layout/NameandTitleOrganizationalChart"/>
    <dgm:cxn modelId="{C52888FA-B273-4C0A-98D3-198524A879A5}" type="presParOf" srcId="{F9B04A8A-8265-4430-A6C6-06DB3BCD8463}" destId="{716C6C3D-B688-49F7-A8A1-8D4C14260EFA}" srcOrd="2" destOrd="0" presId="urn:microsoft.com/office/officeart/2008/layout/NameandTitleOrganizationalChart"/>
    <dgm:cxn modelId="{02285CE4-12F1-4B43-B136-40F7801CD55F}" type="presParOf" srcId="{A82779FB-1FFD-4740-9694-18404A65FF2E}" destId="{68D7FB2B-3D2F-40C8-96A1-07C5D6E137A8}" srcOrd="1" destOrd="0" presId="urn:microsoft.com/office/officeart/2008/layout/NameandTitleOrganizationalChart"/>
    <dgm:cxn modelId="{FD954447-ACC1-45EC-865E-82D90C46C8E8}" type="presParOf" srcId="{A82779FB-1FFD-4740-9694-18404A65FF2E}" destId="{9A302DD0-B041-49D6-8A35-3DFBC33C9DDC}" srcOrd="2" destOrd="0" presId="urn:microsoft.com/office/officeart/2008/layout/NameandTitleOrganizationalChart"/>
    <dgm:cxn modelId="{F05DB838-2426-47A7-BA93-AC17EE36730D}" type="presParOf" srcId="{2A9A084F-A3FF-4354-AEAC-F52B2ABAF47A}" destId="{83B5B5A3-A371-41EA-B4AF-D0976D960D86}" srcOrd="8" destOrd="0" presId="urn:microsoft.com/office/officeart/2008/layout/NameandTitleOrganizationalChart"/>
    <dgm:cxn modelId="{09A519A9-2FF2-49C7-A751-89BC120DE6A5}" type="presParOf" srcId="{2A9A084F-A3FF-4354-AEAC-F52B2ABAF47A}" destId="{22CE1848-FA15-46EC-9434-AA7BE407AAEE}" srcOrd="9" destOrd="0" presId="urn:microsoft.com/office/officeart/2008/layout/NameandTitleOrganizationalChart"/>
    <dgm:cxn modelId="{573C0923-69F2-432F-BFA0-C12F1EF8A4C2}" type="presParOf" srcId="{22CE1848-FA15-46EC-9434-AA7BE407AAEE}" destId="{C140E102-82F2-4E59-8CDF-289AE7A2EC76}" srcOrd="0" destOrd="0" presId="urn:microsoft.com/office/officeart/2008/layout/NameandTitleOrganizationalChart"/>
    <dgm:cxn modelId="{9A44C8CA-86A4-465B-9528-E5C9784BEA11}" type="presParOf" srcId="{C140E102-82F2-4E59-8CDF-289AE7A2EC76}" destId="{05B8CFDF-B57A-4E05-B1DD-3CF2CB4DD041}" srcOrd="0" destOrd="0" presId="urn:microsoft.com/office/officeart/2008/layout/NameandTitleOrganizationalChart"/>
    <dgm:cxn modelId="{38FCACB1-812F-4B2C-B9C8-DB278181C01A}" type="presParOf" srcId="{C140E102-82F2-4E59-8CDF-289AE7A2EC76}" destId="{23D88574-498B-431A-A439-F52F02E90D74}" srcOrd="1" destOrd="0" presId="urn:microsoft.com/office/officeart/2008/layout/NameandTitleOrganizationalChart"/>
    <dgm:cxn modelId="{DF8DF84F-4D3C-40BB-921F-142346B5A9EB}" type="presParOf" srcId="{C140E102-82F2-4E59-8CDF-289AE7A2EC76}" destId="{DD875B9D-B38D-42D2-BF4F-8C9A1CE0B87C}" srcOrd="2" destOrd="0" presId="urn:microsoft.com/office/officeart/2008/layout/NameandTitleOrganizationalChart"/>
    <dgm:cxn modelId="{669F1FE3-4944-4E67-9371-F780F3898051}" type="presParOf" srcId="{22CE1848-FA15-46EC-9434-AA7BE407AAEE}" destId="{EE6149D2-F05E-46A7-B9B2-6E1442B3ADB2}" srcOrd="1" destOrd="0" presId="urn:microsoft.com/office/officeart/2008/layout/NameandTitleOrganizationalChart"/>
    <dgm:cxn modelId="{136B1169-9C9F-4CBB-90FD-739C0F71FED9}" type="presParOf" srcId="{22CE1848-FA15-46EC-9434-AA7BE407AAEE}" destId="{73654F48-03F1-4BC6-83CD-0F0CA4C31F3D}" srcOrd="2" destOrd="0" presId="urn:microsoft.com/office/officeart/2008/layout/NameandTitleOrganizationalChart"/>
    <dgm:cxn modelId="{7B3ACB4B-8DDB-4211-92FA-F536B275FAC9}" type="presParOf" srcId="{2A9A084F-A3FF-4354-AEAC-F52B2ABAF47A}" destId="{E92A32F7-CEA8-4925-9317-F0511F6B002E}" srcOrd="10" destOrd="0" presId="urn:microsoft.com/office/officeart/2008/layout/NameandTitleOrganizationalChart"/>
    <dgm:cxn modelId="{1B697695-08D0-4F72-8C18-76F609C32B52}" type="presParOf" srcId="{2A9A084F-A3FF-4354-AEAC-F52B2ABAF47A}" destId="{D3C1AC3F-2A1A-4288-AC03-01DCFB1B322F}" srcOrd="11" destOrd="0" presId="urn:microsoft.com/office/officeart/2008/layout/NameandTitleOrganizationalChart"/>
    <dgm:cxn modelId="{7F0CA57D-3E9E-49B1-89F5-DD51D965D49E}" type="presParOf" srcId="{D3C1AC3F-2A1A-4288-AC03-01DCFB1B322F}" destId="{632B1DFA-8DC0-4ED2-869E-B64F7AE35CE5}" srcOrd="0" destOrd="0" presId="urn:microsoft.com/office/officeart/2008/layout/NameandTitleOrganizationalChart"/>
    <dgm:cxn modelId="{8895E875-6C17-4919-A1FD-E444B7BDFA3D}" type="presParOf" srcId="{632B1DFA-8DC0-4ED2-869E-B64F7AE35CE5}" destId="{322AC883-3B60-4E3D-8FA1-4EF81008AB5F}" srcOrd="0" destOrd="0" presId="urn:microsoft.com/office/officeart/2008/layout/NameandTitleOrganizationalChart"/>
    <dgm:cxn modelId="{5FEF9CF0-2FB5-4ED4-80E1-42AB54676B1F}" type="presParOf" srcId="{632B1DFA-8DC0-4ED2-869E-B64F7AE35CE5}" destId="{E7208AAA-0D46-4AC1-84B1-2BBA43353A87}" srcOrd="1" destOrd="0" presId="urn:microsoft.com/office/officeart/2008/layout/NameandTitleOrganizationalChart"/>
    <dgm:cxn modelId="{0DBC8310-3C70-4609-B899-A7F35B9FA860}" type="presParOf" srcId="{632B1DFA-8DC0-4ED2-869E-B64F7AE35CE5}" destId="{7855C3AE-65AB-4DE7-97DA-FE69D45A8443}" srcOrd="2" destOrd="0" presId="urn:microsoft.com/office/officeart/2008/layout/NameandTitleOrganizationalChart"/>
    <dgm:cxn modelId="{65AB7712-E4E2-4B03-91CF-83818A4772C2}" type="presParOf" srcId="{D3C1AC3F-2A1A-4288-AC03-01DCFB1B322F}" destId="{5BA48593-5C22-4802-8FB5-BBC0F2818D5A}" srcOrd="1" destOrd="0" presId="urn:microsoft.com/office/officeart/2008/layout/NameandTitleOrganizationalChart"/>
    <dgm:cxn modelId="{9D607C56-780C-498D-8FE9-D804A41696D9}" type="presParOf" srcId="{D3C1AC3F-2A1A-4288-AC03-01DCFB1B322F}" destId="{8532E661-FAA8-48F0-BB40-31E56C2A5AC1}" srcOrd="2" destOrd="0" presId="urn:microsoft.com/office/officeart/2008/layout/NameandTitleOrganizationalChart"/>
    <dgm:cxn modelId="{BA67B639-B38F-4555-8819-A7B29FED00A5}" type="presParOf" srcId="{2A9A084F-A3FF-4354-AEAC-F52B2ABAF47A}" destId="{57A9DF5C-E6C6-45F3-AD82-E26664407D6F}" srcOrd="12" destOrd="0" presId="urn:microsoft.com/office/officeart/2008/layout/NameandTitleOrganizationalChart"/>
    <dgm:cxn modelId="{A456E0B8-19EB-453F-9F35-A523910A7AB0}" type="presParOf" srcId="{2A9A084F-A3FF-4354-AEAC-F52B2ABAF47A}" destId="{96FCB595-4306-496F-89F6-B45DDE3CF01D}" srcOrd="13" destOrd="0" presId="urn:microsoft.com/office/officeart/2008/layout/NameandTitleOrganizationalChart"/>
    <dgm:cxn modelId="{C40E0037-6C11-458F-A64D-773285108D1F}" type="presParOf" srcId="{96FCB595-4306-496F-89F6-B45DDE3CF01D}" destId="{21985FE2-692E-49C1-8284-8BAC23EA223C}" srcOrd="0" destOrd="0" presId="urn:microsoft.com/office/officeart/2008/layout/NameandTitleOrganizationalChart"/>
    <dgm:cxn modelId="{DA73D819-B22A-467B-A4F3-CDE5E0B92BED}" type="presParOf" srcId="{21985FE2-692E-49C1-8284-8BAC23EA223C}" destId="{FA9D6D3D-7162-4BA3-883D-8A926125C223}" srcOrd="0" destOrd="0" presId="urn:microsoft.com/office/officeart/2008/layout/NameandTitleOrganizationalChart"/>
    <dgm:cxn modelId="{78FA205B-2BE0-4A76-BF04-2AB0BC013C13}" type="presParOf" srcId="{21985FE2-692E-49C1-8284-8BAC23EA223C}" destId="{3FBB2F72-5FE1-4ECE-B2B7-490C7830D07D}" srcOrd="1" destOrd="0" presId="urn:microsoft.com/office/officeart/2008/layout/NameandTitleOrganizationalChart"/>
    <dgm:cxn modelId="{9F51DACA-70A4-402B-9492-EF0EE450E9CE}" type="presParOf" srcId="{21985FE2-692E-49C1-8284-8BAC23EA223C}" destId="{90DB5FD8-3ADC-4DB9-B0F6-3D39DE43F4FA}" srcOrd="2" destOrd="0" presId="urn:microsoft.com/office/officeart/2008/layout/NameandTitleOrganizationalChart"/>
    <dgm:cxn modelId="{E3CD192F-2D98-4F84-8CED-6D92E638C617}" type="presParOf" srcId="{96FCB595-4306-496F-89F6-B45DDE3CF01D}" destId="{737145A4-8ED3-4B74-9BC7-6DB1D181FE04}" srcOrd="1" destOrd="0" presId="urn:microsoft.com/office/officeart/2008/layout/NameandTitleOrganizationalChart"/>
    <dgm:cxn modelId="{B41A9AB4-8A13-4D71-8B90-AF5D02AB77D9}" type="presParOf" srcId="{96FCB595-4306-496F-89F6-B45DDE3CF01D}" destId="{18A021E7-88B9-4B07-9388-6D10014AAA00}" srcOrd="2" destOrd="0" presId="urn:microsoft.com/office/officeart/2008/layout/NameandTitleOrganizationalChart"/>
    <dgm:cxn modelId="{7FD62528-673D-4C85-94FA-0E318864376D}" type="presParOf" srcId="{4CA3A238-C7B9-4FFD-A8AB-9C06F624A53F}" destId="{584E505B-9BDE-4767-8D5E-BC04730A65A8}" srcOrd="2" destOrd="0" presId="urn:microsoft.com/office/officeart/2008/layout/NameandTitleOrganizationalChart"/>
    <dgm:cxn modelId="{EDD6C684-EF5D-414B-91DB-0FD4A0AADEDE}" type="presParOf" srcId="{584E505B-9BDE-4767-8D5E-BC04730A65A8}" destId="{8AB3867B-C0C7-4689-BB63-48305ABE0B8E}" srcOrd="0" destOrd="0" presId="urn:microsoft.com/office/officeart/2008/layout/NameandTitleOrganizationalChart"/>
    <dgm:cxn modelId="{93101203-0EB1-41C8-834E-4291E00993BD}" type="presParOf" srcId="{584E505B-9BDE-4767-8D5E-BC04730A65A8}" destId="{60B32551-0F7E-445B-925C-FABE50CF5EDB}" srcOrd="1" destOrd="0" presId="urn:microsoft.com/office/officeart/2008/layout/NameandTitleOrganizationalChart"/>
    <dgm:cxn modelId="{31EED68C-2418-4508-B9E6-8D87F9548B17}" type="presParOf" srcId="{60B32551-0F7E-445B-925C-FABE50CF5EDB}" destId="{E0112B1C-697D-4604-93E6-55DB6F1DCB45}" srcOrd="0" destOrd="0" presId="urn:microsoft.com/office/officeart/2008/layout/NameandTitleOrganizationalChart"/>
    <dgm:cxn modelId="{5755BF3D-2D55-4858-B6DE-4F59CF05FD02}" type="presParOf" srcId="{E0112B1C-697D-4604-93E6-55DB6F1DCB45}" destId="{C27B2A8E-D12E-497A-A370-648E52264BB9}" srcOrd="0" destOrd="0" presId="urn:microsoft.com/office/officeart/2008/layout/NameandTitleOrganizationalChart"/>
    <dgm:cxn modelId="{9A75C7D6-E823-4585-A8C6-FD6EFA52268B}" type="presParOf" srcId="{E0112B1C-697D-4604-93E6-55DB6F1DCB45}" destId="{2BA02018-549D-434D-8A54-BED9E341CB7B}" srcOrd="1" destOrd="0" presId="urn:microsoft.com/office/officeart/2008/layout/NameandTitleOrganizationalChart"/>
    <dgm:cxn modelId="{11A9C007-CD5E-42E3-9C14-DA7455E0FDA5}" type="presParOf" srcId="{E0112B1C-697D-4604-93E6-55DB6F1DCB45}" destId="{5A8A312B-D281-4A50-AFCC-C7BF5A7C0B39}" srcOrd="2" destOrd="0" presId="urn:microsoft.com/office/officeart/2008/layout/NameandTitleOrganizationalChart"/>
    <dgm:cxn modelId="{B35DEDBE-5746-4B8B-8CBB-986DDCA030A5}" type="presParOf" srcId="{60B32551-0F7E-445B-925C-FABE50CF5EDB}" destId="{C0621ED5-4751-44DA-94D9-F053847BECE1}" srcOrd="1" destOrd="0" presId="urn:microsoft.com/office/officeart/2008/layout/NameandTitleOrganizationalChart"/>
    <dgm:cxn modelId="{740A3085-D063-46FC-AE41-825BAD03292B}" type="presParOf" srcId="{60B32551-0F7E-445B-925C-FABE50CF5EDB}" destId="{7D90F7FA-5437-480A-B045-A2C638652581}"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7C2A-EBDF-4552-8788-2AA55F7FF241}">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B16F76-7198-476A-BC65-775950DDF928}">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6400D-F420-4BD0-8778-BB2411EA242D}">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Workforce Development &amp; BRR Staff Introduction </a:t>
          </a:r>
        </a:p>
      </dsp:txBody>
      <dsp:txXfrm>
        <a:off x="1429899" y="2442"/>
        <a:ext cx="5083704" cy="1238008"/>
      </dsp:txXfrm>
    </dsp:sp>
    <dsp:sp modelId="{768D1E00-2021-4672-B5D0-B99F3222EEDE}">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56CA5B-670C-4E98-951B-8F1E68FE1F12}">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4D0339-75B1-4623-A2B4-014020D88381}">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HPG Updates &amp; Trainings</a:t>
          </a:r>
        </a:p>
      </dsp:txBody>
      <dsp:txXfrm>
        <a:off x="1429899" y="1549953"/>
        <a:ext cx="5083704" cy="1238008"/>
      </dsp:txXfrm>
    </dsp:sp>
    <dsp:sp modelId="{1EF5CD07-D674-4740-BA2A-79D7BCC56315}">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ABC033-8E37-4562-B448-F37FBD5ADA43}">
      <dsp:nvSpPr>
        <dsp:cNvPr id="0" name=""/>
        <dsp:cNvSpPr/>
      </dsp:nvSpPr>
      <dsp:spPr>
        <a:xfrm>
          <a:off x="374497" y="3376015"/>
          <a:ext cx="680904" cy="68090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3C1AC4-499C-46D2-A68E-54C4C899956F}">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Pipeline Updates (FL &amp; CDC) </a:t>
          </a:r>
        </a:p>
      </dsp:txBody>
      <dsp:txXfrm>
        <a:off x="1429899" y="3097464"/>
        <a:ext cx="5083704" cy="1238008"/>
      </dsp:txXfrm>
    </dsp:sp>
    <dsp:sp modelId="{29DF0263-69F2-40AB-B758-C481C5B99361}">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E88AD6-420C-4EB8-B5D0-8FAFA2AE7107}">
      <dsp:nvSpPr>
        <dsp:cNvPr id="0" name=""/>
        <dsp:cNvSpPr/>
      </dsp:nvSpPr>
      <dsp:spPr>
        <a:xfrm rot="10800000">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9CF312-7704-41FE-B3AE-380CF9A8D4C7}">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ELC Updates</a:t>
          </a:r>
        </a:p>
      </dsp:txBody>
      <dsp:txXfrm>
        <a:off x="1429899" y="4644974"/>
        <a:ext cx="5083704" cy="1238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890B6-4F92-4231-BD3A-F048D6A4E189}">
      <dsp:nvSpPr>
        <dsp:cNvPr id="0" name=""/>
        <dsp:cNvSpPr/>
      </dsp:nvSpPr>
      <dsp:spPr>
        <a:xfrm>
          <a:off x="27" y="769132"/>
          <a:ext cx="3282011" cy="2813072"/>
        </a:xfrm>
        <a:prstGeom prst="rect">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D2008B-AEE1-49CD-B787-5EB6B389E83F}">
      <dsp:nvSpPr>
        <dsp:cNvPr id="0" name=""/>
        <dsp:cNvSpPr/>
      </dsp:nvSpPr>
      <dsp:spPr>
        <a:xfrm>
          <a:off x="27" y="2738283"/>
          <a:ext cx="3282011" cy="675137"/>
        </a:xfrm>
        <a:prstGeom prst="rect">
          <a:avLst/>
        </a:prstGeom>
        <a:solidFill>
          <a:srgbClr val="7030A0">
            <a:alpha val="4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kern="1200">
              <a:solidFill>
                <a:srgbClr val="FFFFFF"/>
              </a:solidFill>
            </a:rPr>
            <a:t>Sarah Schmedes, PhD</a:t>
          </a:r>
        </a:p>
        <a:p>
          <a:pPr marL="0" lvl="0" indent="0" algn="ctr" defTabSz="488950">
            <a:lnSpc>
              <a:spcPct val="90000"/>
            </a:lnSpc>
            <a:spcBef>
              <a:spcPct val="0"/>
            </a:spcBef>
            <a:spcAft>
              <a:spcPct val="35000"/>
            </a:spcAft>
            <a:buNone/>
          </a:pPr>
          <a:r>
            <a:rPr lang="en-US" sz="1100" kern="1200">
              <a:solidFill>
                <a:srgbClr val="FFFFFF"/>
              </a:solidFill>
            </a:rPr>
            <a:t>Lead Bioinformatician</a:t>
          </a:r>
        </a:p>
        <a:p>
          <a:pPr marL="0" lvl="0" indent="0" algn="ctr" defTabSz="488950">
            <a:lnSpc>
              <a:spcPct val="90000"/>
            </a:lnSpc>
            <a:spcBef>
              <a:spcPct val="0"/>
            </a:spcBef>
            <a:spcAft>
              <a:spcPct val="35000"/>
            </a:spcAft>
            <a:buNone/>
          </a:pPr>
          <a:r>
            <a:rPr lang="en-US" sz="1100" kern="1200">
              <a:solidFill>
                <a:srgbClr val="FFFFFF"/>
              </a:solidFill>
            </a:rPr>
            <a:t>Sarah.Schmedes@flhealth.gov</a:t>
          </a:r>
          <a:endParaRPr lang="en-US" sz="1100" kern="1200"/>
        </a:p>
      </dsp:txBody>
      <dsp:txXfrm>
        <a:off x="27" y="2738283"/>
        <a:ext cx="3282011" cy="675137"/>
      </dsp:txXfrm>
    </dsp:sp>
    <dsp:sp modelId="{A04CFD11-C28F-432C-8067-C5FC5B288E40}">
      <dsp:nvSpPr>
        <dsp:cNvPr id="0" name=""/>
        <dsp:cNvSpPr/>
      </dsp:nvSpPr>
      <dsp:spPr>
        <a:xfrm>
          <a:off x="3616794" y="769132"/>
          <a:ext cx="3282011" cy="2813072"/>
        </a:xfrm>
        <a:prstGeom prst="rect">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6C871E-30E3-46D3-AE91-16EB072D1C3E}">
      <dsp:nvSpPr>
        <dsp:cNvPr id="0" name=""/>
        <dsp:cNvSpPr/>
      </dsp:nvSpPr>
      <dsp:spPr>
        <a:xfrm>
          <a:off x="3616794" y="2738283"/>
          <a:ext cx="3282011" cy="675137"/>
        </a:xfrm>
        <a:prstGeom prst="rect">
          <a:avLst/>
        </a:prstGeom>
        <a:solidFill>
          <a:srgbClr val="7030A0">
            <a:alpha val="4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kern="1200"/>
            <a:t>Molly Mitchell</a:t>
          </a:r>
        </a:p>
        <a:p>
          <a:pPr marL="0" lvl="0" indent="0" algn="ctr" defTabSz="488950">
            <a:lnSpc>
              <a:spcPct val="90000"/>
            </a:lnSpc>
            <a:spcBef>
              <a:spcPct val="0"/>
            </a:spcBef>
            <a:spcAft>
              <a:spcPct val="35000"/>
            </a:spcAft>
            <a:buNone/>
          </a:pPr>
          <a:r>
            <a:rPr lang="en-US" sz="1100" kern="1200"/>
            <a:t>Bioinformatician</a:t>
          </a:r>
        </a:p>
        <a:p>
          <a:pPr marL="0" lvl="0" indent="0" algn="ctr" defTabSz="488950">
            <a:lnSpc>
              <a:spcPct val="90000"/>
            </a:lnSpc>
            <a:spcBef>
              <a:spcPct val="0"/>
            </a:spcBef>
            <a:spcAft>
              <a:spcPct val="35000"/>
            </a:spcAft>
            <a:buNone/>
          </a:pPr>
          <a:r>
            <a:rPr lang="en-US" sz="1100" kern="1200"/>
            <a:t>Molly.Mitchell@flhealth.gov</a:t>
          </a:r>
        </a:p>
      </dsp:txBody>
      <dsp:txXfrm>
        <a:off x="3616794" y="2738283"/>
        <a:ext cx="3282011" cy="675137"/>
      </dsp:txXfrm>
    </dsp:sp>
    <dsp:sp modelId="{706636D5-C5A0-4ECD-B44C-02A35EBB98E7}">
      <dsp:nvSpPr>
        <dsp:cNvPr id="0" name=""/>
        <dsp:cNvSpPr/>
      </dsp:nvSpPr>
      <dsp:spPr>
        <a:xfrm>
          <a:off x="7233561" y="769132"/>
          <a:ext cx="3282011" cy="2813072"/>
        </a:xfrm>
        <a:prstGeom prst="rect">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73A6DB-9B30-4CD9-A7B2-C9A4B8D58B94}">
      <dsp:nvSpPr>
        <dsp:cNvPr id="0" name=""/>
        <dsp:cNvSpPr/>
      </dsp:nvSpPr>
      <dsp:spPr>
        <a:xfrm>
          <a:off x="7233561" y="2738283"/>
          <a:ext cx="3282011" cy="675137"/>
        </a:xfrm>
        <a:prstGeom prst="rect">
          <a:avLst/>
        </a:prstGeom>
        <a:solidFill>
          <a:srgbClr val="7030A0">
            <a:alpha val="4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kern="1200">
              <a:solidFill>
                <a:srgbClr val="FFFFFF"/>
              </a:solidFill>
            </a:rPr>
            <a:t>Lakshmi </a:t>
          </a:r>
          <a:r>
            <a:rPr lang="en-US" sz="1100" b="1" kern="1200" err="1">
              <a:solidFill>
                <a:srgbClr val="FFFFFF"/>
              </a:solidFill>
            </a:rPr>
            <a:t>Thsaliki</a:t>
          </a:r>
          <a:r>
            <a:rPr lang="en-US" sz="1100" b="1" kern="1200">
              <a:solidFill>
                <a:srgbClr val="FFFFFF"/>
              </a:solidFill>
            </a:rPr>
            <a:t>, MS</a:t>
          </a:r>
        </a:p>
        <a:p>
          <a:pPr marL="0" lvl="0" indent="0" algn="ctr" defTabSz="488950">
            <a:lnSpc>
              <a:spcPct val="90000"/>
            </a:lnSpc>
            <a:spcBef>
              <a:spcPct val="0"/>
            </a:spcBef>
            <a:spcAft>
              <a:spcPct val="35000"/>
            </a:spcAft>
            <a:buNone/>
          </a:pPr>
          <a:r>
            <a:rPr lang="en-US" sz="1100" kern="1200">
              <a:solidFill>
                <a:srgbClr val="FFFFFF"/>
              </a:solidFill>
            </a:rPr>
            <a:t>Bioinformatician</a:t>
          </a:r>
        </a:p>
        <a:p>
          <a:pPr marL="0" lvl="0" indent="0" algn="ctr" defTabSz="488950">
            <a:lnSpc>
              <a:spcPct val="90000"/>
            </a:lnSpc>
            <a:spcBef>
              <a:spcPct val="0"/>
            </a:spcBef>
            <a:spcAft>
              <a:spcPct val="35000"/>
            </a:spcAft>
            <a:buNone/>
          </a:pPr>
          <a:r>
            <a:rPr lang="en-US" sz="1100" kern="1200">
              <a:solidFill>
                <a:srgbClr val="FFFFFF"/>
              </a:solidFill>
            </a:rPr>
            <a:t>Lakshmi.Thsaliki@flhealth.gov</a:t>
          </a:r>
          <a:endParaRPr lang="en-US" sz="1100" kern="1200"/>
        </a:p>
      </dsp:txBody>
      <dsp:txXfrm>
        <a:off x="7233561" y="2738283"/>
        <a:ext cx="3282011" cy="6751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3867B-C0C7-4689-BB63-48305ABE0B8E}">
      <dsp:nvSpPr>
        <dsp:cNvPr id="0" name=""/>
        <dsp:cNvSpPr/>
      </dsp:nvSpPr>
      <dsp:spPr>
        <a:xfrm>
          <a:off x="5008988" y="1514464"/>
          <a:ext cx="192471" cy="628792"/>
        </a:xfrm>
        <a:custGeom>
          <a:avLst/>
          <a:gdLst/>
          <a:ahLst/>
          <a:cxnLst/>
          <a:rect l="0" t="0" r="0" b="0"/>
          <a:pathLst>
            <a:path>
              <a:moveTo>
                <a:pt x="192471" y="0"/>
              </a:moveTo>
              <a:lnTo>
                <a:pt x="192471" y="628792"/>
              </a:lnTo>
              <a:lnTo>
                <a:pt x="0" y="6287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A9DF5C-E6C6-45F3-AD82-E26664407D6F}">
      <dsp:nvSpPr>
        <dsp:cNvPr id="0" name=""/>
        <dsp:cNvSpPr/>
      </dsp:nvSpPr>
      <dsp:spPr>
        <a:xfrm>
          <a:off x="5201459" y="1514464"/>
          <a:ext cx="4535275" cy="1257584"/>
        </a:xfrm>
        <a:custGeom>
          <a:avLst/>
          <a:gdLst/>
          <a:ahLst/>
          <a:cxnLst/>
          <a:rect l="0" t="0" r="0" b="0"/>
          <a:pathLst>
            <a:path>
              <a:moveTo>
                <a:pt x="0" y="0"/>
              </a:moveTo>
              <a:lnTo>
                <a:pt x="0" y="1121454"/>
              </a:lnTo>
              <a:lnTo>
                <a:pt x="4535275" y="1121454"/>
              </a:lnTo>
              <a:lnTo>
                <a:pt x="4535275" y="12575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2A32F7-CEA8-4925-9317-F0511F6B002E}">
      <dsp:nvSpPr>
        <dsp:cNvPr id="0" name=""/>
        <dsp:cNvSpPr/>
      </dsp:nvSpPr>
      <dsp:spPr>
        <a:xfrm>
          <a:off x="5201459" y="1514464"/>
          <a:ext cx="3023517" cy="1257584"/>
        </a:xfrm>
        <a:custGeom>
          <a:avLst/>
          <a:gdLst/>
          <a:ahLst/>
          <a:cxnLst/>
          <a:rect l="0" t="0" r="0" b="0"/>
          <a:pathLst>
            <a:path>
              <a:moveTo>
                <a:pt x="0" y="0"/>
              </a:moveTo>
              <a:lnTo>
                <a:pt x="0" y="1121454"/>
              </a:lnTo>
              <a:lnTo>
                <a:pt x="3023517" y="1121454"/>
              </a:lnTo>
              <a:lnTo>
                <a:pt x="3023517" y="12575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B5B5A3-A371-41EA-B4AF-D0976D960D86}">
      <dsp:nvSpPr>
        <dsp:cNvPr id="0" name=""/>
        <dsp:cNvSpPr/>
      </dsp:nvSpPr>
      <dsp:spPr>
        <a:xfrm>
          <a:off x="5201459" y="1514464"/>
          <a:ext cx="1511758" cy="1257584"/>
        </a:xfrm>
        <a:custGeom>
          <a:avLst/>
          <a:gdLst/>
          <a:ahLst/>
          <a:cxnLst/>
          <a:rect l="0" t="0" r="0" b="0"/>
          <a:pathLst>
            <a:path>
              <a:moveTo>
                <a:pt x="0" y="0"/>
              </a:moveTo>
              <a:lnTo>
                <a:pt x="0" y="1121454"/>
              </a:lnTo>
              <a:lnTo>
                <a:pt x="1511758" y="1121454"/>
              </a:lnTo>
              <a:lnTo>
                <a:pt x="1511758" y="12575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372677-9301-44CA-B392-4BAFCED9244A}">
      <dsp:nvSpPr>
        <dsp:cNvPr id="0" name=""/>
        <dsp:cNvSpPr/>
      </dsp:nvSpPr>
      <dsp:spPr>
        <a:xfrm>
          <a:off x="5155739" y="1514464"/>
          <a:ext cx="91440" cy="1257584"/>
        </a:xfrm>
        <a:custGeom>
          <a:avLst/>
          <a:gdLst/>
          <a:ahLst/>
          <a:cxnLst/>
          <a:rect l="0" t="0" r="0" b="0"/>
          <a:pathLst>
            <a:path>
              <a:moveTo>
                <a:pt x="45720" y="0"/>
              </a:moveTo>
              <a:lnTo>
                <a:pt x="45720" y="12575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716324-070C-4CFA-86AB-BD81B08109DD}">
      <dsp:nvSpPr>
        <dsp:cNvPr id="0" name=""/>
        <dsp:cNvSpPr/>
      </dsp:nvSpPr>
      <dsp:spPr>
        <a:xfrm>
          <a:off x="3689700" y="1514464"/>
          <a:ext cx="1511758" cy="1257584"/>
        </a:xfrm>
        <a:custGeom>
          <a:avLst/>
          <a:gdLst/>
          <a:ahLst/>
          <a:cxnLst/>
          <a:rect l="0" t="0" r="0" b="0"/>
          <a:pathLst>
            <a:path>
              <a:moveTo>
                <a:pt x="1511758" y="0"/>
              </a:moveTo>
              <a:lnTo>
                <a:pt x="1511758" y="1121454"/>
              </a:lnTo>
              <a:lnTo>
                <a:pt x="0" y="1121454"/>
              </a:lnTo>
              <a:lnTo>
                <a:pt x="0" y="12575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130D91-C9CB-409A-837F-BF7BAE71957C}">
      <dsp:nvSpPr>
        <dsp:cNvPr id="0" name=""/>
        <dsp:cNvSpPr/>
      </dsp:nvSpPr>
      <dsp:spPr>
        <a:xfrm>
          <a:off x="2177942" y="1514464"/>
          <a:ext cx="3023517" cy="1257584"/>
        </a:xfrm>
        <a:custGeom>
          <a:avLst/>
          <a:gdLst/>
          <a:ahLst/>
          <a:cxnLst/>
          <a:rect l="0" t="0" r="0" b="0"/>
          <a:pathLst>
            <a:path>
              <a:moveTo>
                <a:pt x="3023517" y="0"/>
              </a:moveTo>
              <a:lnTo>
                <a:pt x="3023517" y="1121454"/>
              </a:lnTo>
              <a:lnTo>
                <a:pt x="0" y="1121454"/>
              </a:lnTo>
              <a:lnTo>
                <a:pt x="0" y="12575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138309-F818-462A-9FB7-B9DAACEEA938}">
      <dsp:nvSpPr>
        <dsp:cNvPr id="0" name=""/>
        <dsp:cNvSpPr/>
      </dsp:nvSpPr>
      <dsp:spPr>
        <a:xfrm>
          <a:off x="666183" y="1514464"/>
          <a:ext cx="4535275" cy="1257584"/>
        </a:xfrm>
        <a:custGeom>
          <a:avLst/>
          <a:gdLst/>
          <a:ahLst/>
          <a:cxnLst/>
          <a:rect l="0" t="0" r="0" b="0"/>
          <a:pathLst>
            <a:path>
              <a:moveTo>
                <a:pt x="4535275" y="0"/>
              </a:moveTo>
              <a:lnTo>
                <a:pt x="4535275" y="1121454"/>
              </a:lnTo>
              <a:lnTo>
                <a:pt x="0" y="1121454"/>
              </a:lnTo>
              <a:lnTo>
                <a:pt x="0" y="12575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863867-6771-4715-97A9-AA3B2A3CD32B}">
      <dsp:nvSpPr>
        <dsp:cNvPr id="0" name=""/>
        <dsp:cNvSpPr/>
      </dsp:nvSpPr>
      <dsp:spPr>
        <a:xfrm>
          <a:off x="4638051" y="931049"/>
          <a:ext cx="1126816" cy="583415"/>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82326" numCol="1" spcCol="1270" anchor="ctr" anchorCtr="0">
          <a:noAutofit/>
        </a:bodyPr>
        <a:lstStyle/>
        <a:p>
          <a:pPr marL="0" lvl="0" indent="0" algn="ctr" defTabSz="755650">
            <a:lnSpc>
              <a:spcPct val="90000"/>
            </a:lnSpc>
            <a:spcBef>
              <a:spcPct val="0"/>
            </a:spcBef>
            <a:spcAft>
              <a:spcPct val="35000"/>
            </a:spcAft>
            <a:buNone/>
          </a:pPr>
          <a:r>
            <a:rPr lang="en-US" sz="1700" kern="1200"/>
            <a:t>BPHL - Umbrella</a:t>
          </a:r>
        </a:p>
      </dsp:txBody>
      <dsp:txXfrm>
        <a:off x="4638051" y="931049"/>
        <a:ext cx="1126816" cy="583415"/>
      </dsp:txXfrm>
    </dsp:sp>
    <dsp:sp modelId="{C9683847-8B33-458A-9C78-41D169700858}">
      <dsp:nvSpPr>
        <dsp:cNvPr id="0" name=""/>
        <dsp:cNvSpPr/>
      </dsp:nvSpPr>
      <dsp:spPr>
        <a:xfrm>
          <a:off x="4863414" y="1384816"/>
          <a:ext cx="1014134" cy="19447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a:t>150 NCUs</a:t>
          </a:r>
        </a:p>
      </dsp:txBody>
      <dsp:txXfrm>
        <a:off x="4863414" y="1384816"/>
        <a:ext cx="1014134" cy="194471"/>
      </dsp:txXfrm>
    </dsp:sp>
    <dsp:sp modelId="{791E1CE0-8669-40D8-A0B8-ED87B2BCAF41}">
      <dsp:nvSpPr>
        <dsp:cNvPr id="0" name=""/>
        <dsp:cNvSpPr/>
      </dsp:nvSpPr>
      <dsp:spPr>
        <a:xfrm>
          <a:off x="102775" y="2772049"/>
          <a:ext cx="1126816" cy="583415"/>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82326" numCol="1" spcCol="1270" anchor="ctr" anchorCtr="0">
          <a:noAutofit/>
        </a:bodyPr>
        <a:lstStyle/>
        <a:p>
          <a:pPr marL="0" lvl="0" indent="0" algn="ctr" defTabSz="755650">
            <a:lnSpc>
              <a:spcPct val="90000"/>
            </a:lnSpc>
            <a:spcBef>
              <a:spcPct val="0"/>
            </a:spcBef>
            <a:spcAft>
              <a:spcPct val="35000"/>
            </a:spcAft>
            <a:buNone/>
          </a:pPr>
          <a:r>
            <a:rPr lang="en-US" sz="1700" kern="1200"/>
            <a:t>BPHL - Alabama</a:t>
          </a:r>
        </a:p>
      </dsp:txBody>
      <dsp:txXfrm>
        <a:off x="102775" y="2772049"/>
        <a:ext cx="1126816" cy="583415"/>
      </dsp:txXfrm>
    </dsp:sp>
    <dsp:sp modelId="{CC0E2CCC-86B8-43B8-9580-A03BE678E57D}">
      <dsp:nvSpPr>
        <dsp:cNvPr id="0" name=""/>
        <dsp:cNvSpPr/>
      </dsp:nvSpPr>
      <dsp:spPr>
        <a:xfrm>
          <a:off x="328138" y="3225816"/>
          <a:ext cx="1014134" cy="19447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a:t>B/O TB storage</a:t>
          </a:r>
        </a:p>
      </dsp:txBody>
      <dsp:txXfrm>
        <a:off x="328138" y="3225816"/>
        <a:ext cx="1014134" cy="194471"/>
      </dsp:txXfrm>
    </dsp:sp>
    <dsp:sp modelId="{FD51C221-969F-4B2A-B807-120971AD3A36}">
      <dsp:nvSpPr>
        <dsp:cNvPr id="0" name=""/>
        <dsp:cNvSpPr/>
      </dsp:nvSpPr>
      <dsp:spPr>
        <a:xfrm>
          <a:off x="1614533" y="2772049"/>
          <a:ext cx="1126816" cy="583415"/>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82326" numCol="1" spcCol="1270" anchor="ctr" anchorCtr="0">
          <a:noAutofit/>
        </a:bodyPr>
        <a:lstStyle/>
        <a:p>
          <a:pPr marL="0" lvl="0" indent="0" algn="ctr" defTabSz="755650">
            <a:lnSpc>
              <a:spcPct val="90000"/>
            </a:lnSpc>
            <a:spcBef>
              <a:spcPct val="0"/>
            </a:spcBef>
            <a:spcAft>
              <a:spcPct val="35000"/>
            </a:spcAft>
            <a:buNone/>
          </a:pPr>
          <a:r>
            <a:rPr lang="en-US" sz="1700" kern="1200"/>
            <a:t>BPHL - Georgia</a:t>
          </a:r>
        </a:p>
      </dsp:txBody>
      <dsp:txXfrm>
        <a:off x="1614533" y="2772049"/>
        <a:ext cx="1126816" cy="583415"/>
      </dsp:txXfrm>
    </dsp:sp>
    <dsp:sp modelId="{B55DAC3D-434C-449E-A1D8-55A72A962943}">
      <dsp:nvSpPr>
        <dsp:cNvPr id="0" name=""/>
        <dsp:cNvSpPr/>
      </dsp:nvSpPr>
      <dsp:spPr>
        <a:xfrm>
          <a:off x="1839897" y="3225816"/>
          <a:ext cx="1014134" cy="19447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a:t>B/O TB storage</a:t>
          </a:r>
        </a:p>
      </dsp:txBody>
      <dsp:txXfrm>
        <a:off x="1839897" y="3225816"/>
        <a:ext cx="1014134" cy="194471"/>
      </dsp:txXfrm>
    </dsp:sp>
    <dsp:sp modelId="{E551B997-DD8D-41CC-9850-AED6C525A4DA}">
      <dsp:nvSpPr>
        <dsp:cNvPr id="0" name=""/>
        <dsp:cNvSpPr/>
      </dsp:nvSpPr>
      <dsp:spPr>
        <a:xfrm>
          <a:off x="3126292" y="2772049"/>
          <a:ext cx="1126816" cy="583415"/>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82326" numCol="1" spcCol="1270" anchor="ctr" anchorCtr="0">
          <a:noAutofit/>
        </a:bodyPr>
        <a:lstStyle/>
        <a:p>
          <a:pPr marL="0" lvl="0" indent="0" algn="ctr" defTabSz="755650">
            <a:lnSpc>
              <a:spcPct val="90000"/>
            </a:lnSpc>
            <a:spcBef>
              <a:spcPct val="0"/>
            </a:spcBef>
            <a:spcAft>
              <a:spcPct val="35000"/>
            </a:spcAft>
            <a:buNone/>
          </a:pPr>
          <a:r>
            <a:rPr lang="en-US" sz="1700" kern="1200"/>
            <a:t>BPHL - Louisiana</a:t>
          </a:r>
        </a:p>
      </dsp:txBody>
      <dsp:txXfrm>
        <a:off x="3126292" y="2772049"/>
        <a:ext cx="1126816" cy="583415"/>
      </dsp:txXfrm>
    </dsp:sp>
    <dsp:sp modelId="{5A7E45DE-ED58-4061-BB3D-EC0121BB2869}">
      <dsp:nvSpPr>
        <dsp:cNvPr id="0" name=""/>
        <dsp:cNvSpPr/>
      </dsp:nvSpPr>
      <dsp:spPr>
        <a:xfrm>
          <a:off x="3351655" y="3225816"/>
          <a:ext cx="1014134" cy="19447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a:t>B/O TB storage</a:t>
          </a:r>
        </a:p>
      </dsp:txBody>
      <dsp:txXfrm>
        <a:off x="3351655" y="3225816"/>
        <a:ext cx="1014134" cy="194471"/>
      </dsp:txXfrm>
    </dsp:sp>
    <dsp:sp modelId="{AFCD0A42-132B-49A9-87F9-56564030598C}">
      <dsp:nvSpPr>
        <dsp:cNvPr id="0" name=""/>
        <dsp:cNvSpPr/>
      </dsp:nvSpPr>
      <dsp:spPr>
        <a:xfrm>
          <a:off x="4638051" y="2772049"/>
          <a:ext cx="1126816" cy="583415"/>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82326" numCol="1" spcCol="1270" anchor="ctr" anchorCtr="0">
          <a:noAutofit/>
        </a:bodyPr>
        <a:lstStyle/>
        <a:p>
          <a:pPr marL="0" lvl="0" indent="0" algn="ctr" defTabSz="755650">
            <a:lnSpc>
              <a:spcPct val="90000"/>
            </a:lnSpc>
            <a:spcBef>
              <a:spcPct val="0"/>
            </a:spcBef>
            <a:spcAft>
              <a:spcPct val="35000"/>
            </a:spcAft>
            <a:buNone/>
          </a:pPr>
          <a:r>
            <a:rPr lang="en-US" sz="1700" kern="1200"/>
            <a:t>BPHL - Mississippi</a:t>
          </a:r>
        </a:p>
      </dsp:txBody>
      <dsp:txXfrm>
        <a:off x="4638051" y="2772049"/>
        <a:ext cx="1126816" cy="583415"/>
      </dsp:txXfrm>
    </dsp:sp>
    <dsp:sp modelId="{6879417E-8B00-46F1-A31F-18DE7696F51F}">
      <dsp:nvSpPr>
        <dsp:cNvPr id="0" name=""/>
        <dsp:cNvSpPr/>
      </dsp:nvSpPr>
      <dsp:spPr>
        <a:xfrm>
          <a:off x="4863414" y="3225816"/>
          <a:ext cx="1014134" cy="19447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a:t>B/O TB storage</a:t>
          </a:r>
        </a:p>
      </dsp:txBody>
      <dsp:txXfrm>
        <a:off x="4863414" y="3225816"/>
        <a:ext cx="1014134" cy="194471"/>
      </dsp:txXfrm>
    </dsp:sp>
    <dsp:sp modelId="{05B8CFDF-B57A-4E05-B1DD-3CF2CB4DD041}">
      <dsp:nvSpPr>
        <dsp:cNvPr id="0" name=""/>
        <dsp:cNvSpPr/>
      </dsp:nvSpPr>
      <dsp:spPr>
        <a:xfrm>
          <a:off x="6149809" y="2772049"/>
          <a:ext cx="1126816" cy="583415"/>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82326" numCol="1" spcCol="1270" anchor="ctr" anchorCtr="0">
          <a:noAutofit/>
        </a:bodyPr>
        <a:lstStyle/>
        <a:p>
          <a:pPr marL="0" lvl="0" indent="0" algn="ctr" defTabSz="755650">
            <a:lnSpc>
              <a:spcPct val="90000"/>
            </a:lnSpc>
            <a:spcBef>
              <a:spcPct val="0"/>
            </a:spcBef>
            <a:spcAft>
              <a:spcPct val="35000"/>
            </a:spcAft>
            <a:buNone/>
          </a:pPr>
          <a:r>
            <a:rPr lang="en-US" sz="1700" kern="1200"/>
            <a:t>BPHL – Puerto Rico</a:t>
          </a:r>
        </a:p>
      </dsp:txBody>
      <dsp:txXfrm>
        <a:off x="6149809" y="2772049"/>
        <a:ext cx="1126816" cy="583415"/>
      </dsp:txXfrm>
    </dsp:sp>
    <dsp:sp modelId="{23D88574-498B-431A-A439-F52F02E90D74}">
      <dsp:nvSpPr>
        <dsp:cNvPr id="0" name=""/>
        <dsp:cNvSpPr/>
      </dsp:nvSpPr>
      <dsp:spPr>
        <a:xfrm>
          <a:off x="6375172" y="3225816"/>
          <a:ext cx="1014134" cy="19447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a:t>B/O TB storage</a:t>
          </a:r>
        </a:p>
      </dsp:txBody>
      <dsp:txXfrm>
        <a:off x="6375172" y="3225816"/>
        <a:ext cx="1014134" cy="194471"/>
      </dsp:txXfrm>
    </dsp:sp>
    <dsp:sp modelId="{322AC883-3B60-4E3D-8FA1-4EF81008AB5F}">
      <dsp:nvSpPr>
        <dsp:cNvPr id="0" name=""/>
        <dsp:cNvSpPr/>
      </dsp:nvSpPr>
      <dsp:spPr>
        <a:xfrm>
          <a:off x="7661568" y="2772049"/>
          <a:ext cx="1126816" cy="58341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82326" numCol="1" spcCol="1270" anchor="ctr" anchorCtr="0">
          <a:noAutofit/>
        </a:bodyPr>
        <a:lstStyle/>
        <a:p>
          <a:pPr marL="0" lvl="0" indent="0" algn="ctr" defTabSz="755650">
            <a:lnSpc>
              <a:spcPct val="90000"/>
            </a:lnSpc>
            <a:spcBef>
              <a:spcPct val="0"/>
            </a:spcBef>
            <a:spcAft>
              <a:spcPct val="35000"/>
            </a:spcAft>
            <a:buNone/>
          </a:pPr>
          <a:r>
            <a:rPr lang="en-US" sz="1700" kern="1200"/>
            <a:t>BPHL - USVI</a:t>
          </a:r>
        </a:p>
      </dsp:txBody>
      <dsp:txXfrm>
        <a:off x="7661568" y="2772049"/>
        <a:ext cx="1126816" cy="583415"/>
      </dsp:txXfrm>
    </dsp:sp>
    <dsp:sp modelId="{E7208AAA-0D46-4AC1-84B1-2BBA43353A87}">
      <dsp:nvSpPr>
        <dsp:cNvPr id="0" name=""/>
        <dsp:cNvSpPr/>
      </dsp:nvSpPr>
      <dsp:spPr>
        <a:xfrm>
          <a:off x="7886931" y="3225816"/>
          <a:ext cx="1014134" cy="19447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a:t>B/O TB storage</a:t>
          </a:r>
        </a:p>
      </dsp:txBody>
      <dsp:txXfrm>
        <a:off x="7886931" y="3225816"/>
        <a:ext cx="1014134" cy="194471"/>
      </dsp:txXfrm>
    </dsp:sp>
    <dsp:sp modelId="{FA9D6D3D-7162-4BA3-883D-8A926125C223}">
      <dsp:nvSpPr>
        <dsp:cNvPr id="0" name=""/>
        <dsp:cNvSpPr/>
      </dsp:nvSpPr>
      <dsp:spPr>
        <a:xfrm>
          <a:off x="9173326" y="2772049"/>
          <a:ext cx="1126816" cy="583415"/>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82326" numCol="1" spcCol="1270" anchor="ctr" anchorCtr="0">
          <a:noAutofit/>
        </a:bodyPr>
        <a:lstStyle/>
        <a:p>
          <a:pPr marL="0" lvl="0" indent="0" algn="ctr" defTabSz="755650">
            <a:lnSpc>
              <a:spcPct val="90000"/>
            </a:lnSpc>
            <a:spcBef>
              <a:spcPct val="0"/>
            </a:spcBef>
            <a:spcAft>
              <a:spcPct val="35000"/>
            </a:spcAft>
            <a:buNone/>
          </a:pPr>
          <a:r>
            <a:rPr lang="en-US" sz="1700" kern="1200"/>
            <a:t>BPHL - Tennessee</a:t>
          </a:r>
        </a:p>
      </dsp:txBody>
      <dsp:txXfrm>
        <a:off x="9173326" y="2772049"/>
        <a:ext cx="1126816" cy="583415"/>
      </dsp:txXfrm>
    </dsp:sp>
    <dsp:sp modelId="{3FBB2F72-5FE1-4ECE-B2B7-490C7830D07D}">
      <dsp:nvSpPr>
        <dsp:cNvPr id="0" name=""/>
        <dsp:cNvSpPr/>
      </dsp:nvSpPr>
      <dsp:spPr>
        <a:xfrm>
          <a:off x="9398689" y="3225816"/>
          <a:ext cx="1014134" cy="19447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a:t>B/O TB storage</a:t>
          </a:r>
        </a:p>
      </dsp:txBody>
      <dsp:txXfrm>
        <a:off x="9398689" y="3225816"/>
        <a:ext cx="1014134" cy="194471"/>
      </dsp:txXfrm>
    </dsp:sp>
    <dsp:sp modelId="{C27B2A8E-D12E-497A-A370-648E52264BB9}">
      <dsp:nvSpPr>
        <dsp:cNvPr id="0" name=""/>
        <dsp:cNvSpPr/>
      </dsp:nvSpPr>
      <dsp:spPr>
        <a:xfrm>
          <a:off x="3882171" y="1851549"/>
          <a:ext cx="1126816" cy="583415"/>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82326" numCol="1" spcCol="1270" anchor="ctr" anchorCtr="0">
          <a:noAutofit/>
        </a:bodyPr>
        <a:lstStyle/>
        <a:p>
          <a:pPr marL="0" lvl="0" indent="0" algn="ctr" defTabSz="755650">
            <a:lnSpc>
              <a:spcPct val="90000"/>
            </a:lnSpc>
            <a:spcBef>
              <a:spcPct val="0"/>
            </a:spcBef>
            <a:spcAft>
              <a:spcPct val="35000"/>
            </a:spcAft>
            <a:buNone/>
          </a:pPr>
          <a:r>
            <a:rPr lang="en-US" sz="1700" kern="1200"/>
            <a:t>BPHL - Florida</a:t>
          </a:r>
        </a:p>
      </dsp:txBody>
      <dsp:txXfrm>
        <a:off x="3882171" y="1851549"/>
        <a:ext cx="1126816" cy="583415"/>
      </dsp:txXfrm>
    </dsp:sp>
    <dsp:sp modelId="{2BA02018-549D-434D-8A54-BED9E341CB7B}">
      <dsp:nvSpPr>
        <dsp:cNvPr id="0" name=""/>
        <dsp:cNvSpPr/>
      </dsp:nvSpPr>
      <dsp:spPr>
        <a:xfrm>
          <a:off x="4107535" y="2305316"/>
          <a:ext cx="1014134" cy="19447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a:t>Sponsor</a:t>
          </a:r>
        </a:p>
      </dsp:txBody>
      <dsp:txXfrm>
        <a:off x="4107535" y="2305316"/>
        <a:ext cx="1014134" cy="1944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5D209-7B05-4556-A0AA-BBAE3B45BB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400332-3A2A-4038-84C2-1F3CB436AC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19B7EA-D0ED-4FCE-969B-351E66072EF3}"/>
              </a:ext>
            </a:extLst>
          </p:cNvPr>
          <p:cNvSpPr>
            <a:spLocks noGrp="1"/>
          </p:cNvSpPr>
          <p:nvPr>
            <p:ph type="dt" sz="half" idx="10"/>
          </p:nvPr>
        </p:nvSpPr>
        <p:spPr/>
        <p:txBody>
          <a:bodyPr/>
          <a:lstStyle/>
          <a:p>
            <a:fld id="{9060CEB6-8D72-4AF5-A269-0DA2610983FC}" type="datetimeFigureOut">
              <a:rPr lang="en-US" smtClean="0"/>
              <a:t>2/1/2023</a:t>
            </a:fld>
            <a:endParaRPr lang="en-US"/>
          </a:p>
        </p:txBody>
      </p:sp>
      <p:sp>
        <p:nvSpPr>
          <p:cNvPr id="5" name="Footer Placeholder 4">
            <a:extLst>
              <a:ext uri="{FF2B5EF4-FFF2-40B4-BE49-F238E27FC236}">
                <a16:creationId xmlns:a16="http://schemas.microsoft.com/office/drawing/2014/main" id="{9F44AD74-CB3F-48FB-95B9-73BE7BE36E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828C44-2198-417A-B002-0D34C27C4F8C}"/>
              </a:ext>
            </a:extLst>
          </p:cNvPr>
          <p:cNvSpPr>
            <a:spLocks noGrp="1"/>
          </p:cNvSpPr>
          <p:nvPr>
            <p:ph type="sldNum" sz="quarter" idx="12"/>
          </p:nvPr>
        </p:nvSpPr>
        <p:spPr/>
        <p:txBody>
          <a:bodyPr/>
          <a:lstStyle/>
          <a:p>
            <a:fld id="{A9285993-85C8-4B33-91A9-2AC273DD7DE4}" type="slidenum">
              <a:rPr lang="en-US" smtClean="0"/>
              <a:t>‹#›</a:t>
            </a:fld>
            <a:endParaRPr lang="en-US"/>
          </a:p>
        </p:txBody>
      </p:sp>
    </p:spTree>
    <p:extLst>
      <p:ext uri="{BB962C8B-B14F-4D97-AF65-F5344CB8AC3E}">
        <p14:creationId xmlns:p14="http://schemas.microsoft.com/office/powerpoint/2010/main" val="1345802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38CB5-A33B-42F9-A481-9337F79E03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8EA425-BA5C-46D1-8701-642A6276FC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985D02-371C-4772-866F-A37C03BC150A}"/>
              </a:ext>
            </a:extLst>
          </p:cNvPr>
          <p:cNvSpPr>
            <a:spLocks noGrp="1"/>
          </p:cNvSpPr>
          <p:nvPr>
            <p:ph type="dt" sz="half" idx="10"/>
          </p:nvPr>
        </p:nvSpPr>
        <p:spPr/>
        <p:txBody>
          <a:bodyPr/>
          <a:lstStyle/>
          <a:p>
            <a:fld id="{9060CEB6-8D72-4AF5-A269-0DA2610983FC}" type="datetimeFigureOut">
              <a:rPr lang="en-US" smtClean="0"/>
              <a:t>2/1/2023</a:t>
            </a:fld>
            <a:endParaRPr lang="en-US"/>
          </a:p>
        </p:txBody>
      </p:sp>
      <p:sp>
        <p:nvSpPr>
          <p:cNvPr id="5" name="Footer Placeholder 4">
            <a:extLst>
              <a:ext uri="{FF2B5EF4-FFF2-40B4-BE49-F238E27FC236}">
                <a16:creationId xmlns:a16="http://schemas.microsoft.com/office/drawing/2014/main" id="{C91213C0-8CC3-4680-BC5B-E856C3E8F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41EE76-8932-48CB-B34F-5666C710743E}"/>
              </a:ext>
            </a:extLst>
          </p:cNvPr>
          <p:cNvSpPr>
            <a:spLocks noGrp="1"/>
          </p:cNvSpPr>
          <p:nvPr>
            <p:ph type="sldNum" sz="quarter" idx="12"/>
          </p:nvPr>
        </p:nvSpPr>
        <p:spPr/>
        <p:txBody>
          <a:bodyPr/>
          <a:lstStyle/>
          <a:p>
            <a:fld id="{A9285993-85C8-4B33-91A9-2AC273DD7DE4}" type="slidenum">
              <a:rPr lang="en-US" smtClean="0"/>
              <a:t>‹#›</a:t>
            </a:fld>
            <a:endParaRPr lang="en-US"/>
          </a:p>
        </p:txBody>
      </p:sp>
    </p:spTree>
    <p:extLst>
      <p:ext uri="{BB962C8B-B14F-4D97-AF65-F5344CB8AC3E}">
        <p14:creationId xmlns:p14="http://schemas.microsoft.com/office/powerpoint/2010/main" val="2520396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AF72D1-2B0C-4CF3-B203-043DD3F9CC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7F5B14-059E-42B9-925B-F465E123DA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8B40A2-7FBA-430F-855C-E4A5946D21B0}"/>
              </a:ext>
            </a:extLst>
          </p:cNvPr>
          <p:cNvSpPr>
            <a:spLocks noGrp="1"/>
          </p:cNvSpPr>
          <p:nvPr>
            <p:ph type="dt" sz="half" idx="10"/>
          </p:nvPr>
        </p:nvSpPr>
        <p:spPr/>
        <p:txBody>
          <a:bodyPr/>
          <a:lstStyle/>
          <a:p>
            <a:fld id="{9060CEB6-8D72-4AF5-A269-0DA2610983FC}" type="datetimeFigureOut">
              <a:rPr lang="en-US" smtClean="0"/>
              <a:t>2/1/2023</a:t>
            </a:fld>
            <a:endParaRPr lang="en-US"/>
          </a:p>
        </p:txBody>
      </p:sp>
      <p:sp>
        <p:nvSpPr>
          <p:cNvPr id="5" name="Footer Placeholder 4">
            <a:extLst>
              <a:ext uri="{FF2B5EF4-FFF2-40B4-BE49-F238E27FC236}">
                <a16:creationId xmlns:a16="http://schemas.microsoft.com/office/drawing/2014/main" id="{50A4FE80-1AB6-4E2D-9211-014205448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AEE274-5524-41D8-85A7-C66632EA7595}"/>
              </a:ext>
            </a:extLst>
          </p:cNvPr>
          <p:cNvSpPr>
            <a:spLocks noGrp="1"/>
          </p:cNvSpPr>
          <p:nvPr>
            <p:ph type="sldNum" sz="quarter" idx="12"/>
          </p:nvPr>
        </p:nvSpPr>
        <p:spPr/>
        <p:txBody>
          <a:bodyPr/>
          <a:lstStyle/>
          <a:p>
            <a:fld id="{A9285993-85C8-4B33-91A9-2AC273DD7DE4}" type="slidenum">
              <a:rPr lang="en-US" smtClean="0"/>
              <a:t>‹#›</a:t>
            </a:fld>
            <a:endParaRPr lang="en-US"/>
          </a:p>
        </p:txBody>
      </p:sp>
    </p:spTree>
    <p:extLst>
      <p:ext uri="{BB962C8B-B14F-4D97-AF65-F5344CB8AC3E}">
        <p14:creationId xmlns:p14="http://schemas.microsoft.com/office/powerpoint/2010/main" val="2895956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5387C-C13D-45B6-BE22-917C68B832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655EE5-D1CA-4253-83A2-F922D6AA14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A3CE85-D581-41F0-8784-4D9458EB8804}"/>
              </a:ext>
            </a:extLst>
          </p:cNvPr>
          <p:cNvSpPr>
            <a:spLocks noGrp="1"/>
          </p:cNvSpPr>
          <p:nvPr>
            <p:ph type="dt" sz="half" idx="10"/>
          </p:nvPr>
        </p:nvSpPr>
        <p:spPr/>
        <p:txBody>
          <a:bodyPr/>
          <a:lstStyle/>
          <a:p>
            <a:fld id="{B61BEF0D-F0BB-DE4B-95CE-6DB70DBA9567}" type="datetimeFigureOut">
              <a:rPr lang="en-US" smtClean="0"/>
              <a:pPr/>
              <a:t>2/1/2023</a:t>
            </a:fld>
            <a:endParaRPr lang="en-US"/>
          </a:p>
        </p:txBody>
      </p:sp>
      <p:sp>
        <p:nvSpPr>
          <p:cNvPr id="5" name="Footer Placeholder 4">
            <a:extLst>
              <a:ext uri="{FF2B5EF4-FFF2-40B4-BE49-F238E27FC236}">
                <a16:creationId xmlns:a16="http://schemas.microsoft.com/office/drawing/2014/main" id="{8892CCAD-ECD9-4FCD-88C1-58F813A11C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C2980D-F527-4348-B164-2EEA1404DA93}"/>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58876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7DDF8-7C31-4E33-ABA9-08CED18143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AAF88E-5362-4CEB-9A70-A17846B1D2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71FAAE-979E-48F6-A9A1-0A967CD30311}"/>
              </a:ext>
            </a:extLst>
          </p:cNvPr>
          <p:cNvSpPr>
            <a:spLocks noGrp="1"/>
          </p:cNvSpPr>
          <p:nvPr>
            <p:ph type="dt" sz="half" idx="10"/>
          </p:nvPr>
        </p:nvSpPr>
        <p:spPr/>
        <p:txBody>
          <a:bodyPr/>
          <a:lstStyle/>
          <a:p>
            <a:fld id="{8F8E7A68-82F9-42A3-90DE-B510BA6A015C}" type="datetime1">
              <a:rPr lang="en-US" smtClean="0"/>
              <a:t>2/1/2023</a:t>
            </a:fld>
            <a:endParaRPr lang="en-US"/>
          </a:p>
        </p:txBody>
      </p:sp>
      <p:sp>
        <p:nvSpPr>
          <p:cNvPr id="5" name="Footer Placeholder 4">
            <a:extLst>
              <a:ext uri="{FF2B5EF4-FFF2-40B4-BE49-F238E27FC236}">
                <a16:creationId xmlns:a16="http://schemas.microsoft.com/office/drawing/2014/main" id="{96F61BF4-3C90-42A2-812F-60EE5FBC8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5E266-5BD8-4FA7-A911-3FB71616866B}"/>
              </a:ext>
            </a:extLst>
          </p:cNvPr>
          <p:cNvSpPr>
            <a:spLocks noGrp="1"/>
          </p:cNvSpPr>
          <p:nvPr>
            <p:ph type="sldNum" sz="quarter" idx="12"/>
          </p:nvPr>
        </p:nvSpPr>
        <p:spPr/>
        <p:txBody>
          <a:bodyPr/>
          <a:lstStyle/>
          <a:p>
            <a:fld id="{694F3B2D-F8DB-4B2E-832D-AE163D115F98}" type="slidenum">
              <a:rPr lang="en-US" smtClean="0"/>
              <a:t>‹#›</a:t>
            </a:fld>
            <a:endParaRPr lang="en-US"/>
          </a:p>
        </p:txBody>
      </p:sp>
    </p:spTree>
    <p:extLst>
      <p:ext uri="{BB962C8B-B14F-4D97-AF65-F5344CB8AC3E}">
        <p14:creationId xmlns:p14="http://schemas.microsoft.com/office/powerpoint/2010/main" val="3413420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46C3-78B7-4208-B49C-57C5A2D578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C70F4B-3646-43F6-B548-ECCA6C5106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89E2B8-6985-4399-992F-D9E5B21236F3}"/>
              </a:ext>
            </a:extLst>
          </p:cNvPr>
          <p:cNvSpPr>
            <a:spLocks noGrp="1"/>
          </p:cNvSpPr>
          <p:nvPr>
            <p:ph type="dt" sz="half" idx="10"/>
          </p:nvPr>
        </p:nvSpPr>
        <p:spPr/>
        <p:txBody>
          <a:bodyPr/>
          <a:lstStyle/>
          <a:p>
            <a:fld id="{0B0569D0-BE7E-42C0-9A79-F1A468921007}" type="datetime1">
              <a:rPr lang="en-US" smtClean="0"/>
              <a:t>2/1/2023</a:t>
            </a:fld>
            <a:endParaRPr lang="en-US"/>
          </a:p>
        </p:txBody>
      </p:sp>
      <p:sp>
        <p:nvSpPr>
          <p:cNvPr id="5" name="Footer Placeholder 4">
            <a:extLst>
              <a:ext uri="{FF2B5EF4-FFF2-40B4-BE49-F238E27FC236}">
                <a16:creationId xmlns:a16="http://schemas.microsoft.com/office/drawing/2014/main" id="{39A2875E-EFDE-4A3A-8F8C-39371D87C8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DEA2E7-EAB0-4F1E-8C8A-73D22AB3EBCA}"/>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267385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AA7C-3BB3-4A6D-9C3E-E2F10777A0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626605-40E0-41DF-B208-E07296BB5A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D739EC-818F-4C77-91BF-48A1C04CA9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7C0DA1-AED3-4BC9-917E-EB22F4876E64}"/>
              </a:ext>
            </a:extLst>
          </p:cNvPr>
          <p:cNvSpPr>
            <a:spLocks noGrp="1"/>
          </p:cNvSpPr>
          <p:nvPr>
            <p:ph type="dt" sz="half" idx="10"/>
          </p:nvPr>
        </p:nvSpPr>
        <p:spPr/>
        <p:txBody>
          <a:bodyPr/>
          <a:lstStyle/>
          <a:p>
            <a:fld id="{F7EB9314-DCEC-4A65-9466-5C0ED3D3097B}" type="datetime1">
              <a:rPr lang="en-US" smtClean="0"/>
              <a:t>2/1/2023</a:t>
            </a:fld>
            <a:endParaRPr lang="en-US"/>
          </a:p>
        </p:txBody>
      </p:sp>
      <p:sp>
        <p:nvSpPr>
          <p:cNvPr id="6" name="Footer Placeholder 5">
            <a:extLst>
              <a:ext uri="{FF2B5EF4-FFF2-40B4-BE49-F238E27FC236}">
                <a16:creationId xmlns:a16="http://schemas.microsoft.com/office/drawing/2014/main" id="{511CE9DF-F81F-418F-9397-09F9D36ECB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E8CED-7D5F-4142-9F28-89BAF43F8690}"/>
              </a:ext>
            </a:extLst>
          </p:cNvPr>
          <p:cNvSpPr>
            <a:spLocks noGrp="1"/>
          </p:cNvSpPr>
          <p:nvPr>
            <p:ph type="sldNum" sz="quarter" idx="12"/>
          </p:nvPr>
        </p:nvSpPr>
        <p:spPr/>
        <p:txBody>
          <a:bodyPr/>
          <a:lstStyle/>
          <a:p>
            <a:fld id="{694F3B2D-F8DB-4B2E-832D-AE163D115F98}" type="slidenum">
              <a:rPr lang="en-US" smtClean="0"/>
              <a:t>‹#›</a:t>
            </a:fld>
            <a:endParaRPr lang="en-US"/>
          </a:p>
        </p:txBody>
      </p:sp>
    </p:spTree>
    <p:extLst>
      <p:ext uri="{BB962C8B-B14F-4D97-AF65-F5344CB8AC3E}">
        <p14:creationId xmlns:p14="http://schemas.microsoft.com/office/powerpoint/2010/main" val="41169795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3AD8-DC35-40C0-AD08-AF47C5674F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A47A32-8EAD-4CB2-8629-F00FDADDAD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F9BC1F-02D2-4AC5-9784-312C4865A8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B93D8B-40E2-420E-AA11-5A64037783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70660A-89C2-4EE2-A8B1-59579B0B95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21A4F5-0900-4091-BEA7-72B277393427}"/>
              </a:ext>
            </a:extLst>
          </p:cNvPr>
          <p:cNvSpPr>
            <a:spLocks noGrp="1"/>
          </p:cNvSpPr>
          <p:nvPr>
            <p:ph type="dt" sz="half" idx="10"/>
          </p:nvPr>
        </p:nvSpPr>
        <p:spPr/>
        <p:txBody>
          <a:bodyPr/>
          <a:lstStyle/>
          <a:p>
            <a:fld id="{03D1C5C5-14B4-457A-87F1-13EDE7FC084C}" type="datetime1">
              <a:rPr lang="en-US" smtClean="0"/>
              <a:t>2/1/2023</a:t>
            </a:fld>
            <a:endParaRPr lang="en-US"/>
          </a:p>
        </p:txBody>
      </p:sp>
      <p:sp>
        <p:nvSpPr>
          <p:cNvPr id="8" name="Footer Placeholder 7">
            <a:extLst>
              <a:ext uri="{FF2B5EF4-FFF2-40B4-BE49-F238E27FC236}">
                <a16:creationId xmlns:a16="http://schemas.microsoft.com/office/drawing/2014/main" id="{462FF0EB-4B17-47A4-8193-AC59F233BE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2393ED-6AF9-4C83-B03B-5AC8495D9AE5}"/>
              </a:ext>
            </a:extLst>
          </p:cNvPr>
          <p:cNvSpPr>
            <a:spLocks noGrp="1"/>
          </p:cNvSpPr>
          <p:nvPr>
            <p:ph type="sldNum" sz="quarter" idx="12"/>
          </p:nvPr>
        </p:nvSpPr>
        <p:spPr/>
        <p:txBody>
          <a:bodyPr/>
          <a:lstStyle/>
          <a:p>
            <a:fld id="{694F3B2D-F8DB-4B2E-832D-AE163D115F98}" type="slidenum">
              <a:rPr lang="en-US" smtClean="0"/>
              <a:t>‹#›</a:t>
            </a:fld>
            <a:endParaRPr lang="en-US"/>
          </a:p>
        </p:txBody>
      </p:sp>
    </p:spTree>
    <p:extLst>
      <p:ext uri="{BB962C8B-B14F-4D97-AF65-F5344CB8AC3E}">
        <p14:creationId xmlns:p14="http://schemas.microsoft.com/office/powerpoint/2010/main" val="2941219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2474D-008C-4B8E-BDE9-155CC51B8E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997DF3-B3B7-4E88-967E-020B22480E6E}"/>
              </a:ext>
            </a:extLst>
          </p:cNvPr>
          <p:cNvSpPr>
            <a:spLocks noGrp="1"/>
          </p:cNvSpPr>
          <p:nvPr>
            <p:ph type="dt" sz="half" idx="10"/>
          </p:nvPr>
        </p:nvSpPr>
        <p:spPr/>
        <p:txBody>
          <a:bodyPr/>
          <a:lstStyle/>
          <a:p>
            <a:fld id="{94B6C28D-2F21-4072-AE30-DE33A22CF9EB}" type="datetime1">
              <a:rPr lang="en-US" smtClean="0"/>
              <a:t>2/1/2023</a:t>
            </a:fld>
            <a:endParaRPr lang="en-US"/>
          </a:p>
        </p:txBody>
      </p:sp>
      <p:sp>
        <p:nvSpPr>
          <p:cNvPr id="4" name="Footer Placeholder 3">
            <a:extLst>
              <a:ext uri="{FF2B5EF4-FFF2-40B4-BE49-F238E27FC236}">
                <a16:creationId xmlns:a16="http://schemas.microsoft.com/office/drawing/2014/main" id="{C6471F55-C581-4A07-BC00-C5D7BA6139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3C6E27-991B-4311-BB3B-985055A6B6FF}"/>
              </a:ext>
            </a:extLst>
          </p:cNvPr>
          <p:cNvSpPr>
            <a:spLocks noGrp="1"/>
          </p:cNvSpPr>
          <p:nvPr>
            <p:ph type="sldNum" sz="quarter" idx="12"/>
          </p:nvPr>
        </p:nvSpPr>
        <p:spPr/>
        <p:txBody>
          <a:bodyPr/>
          <a:lstStyle/>
          <a:p>
            <a:fld id="{694F3B2D-F8DB-4B2E-832D-AE163D115F98}" type="slidenum">
              <a:rPr lang="en-US" smtClean="0"/>
              <a:t>‹#›</a:t>
            </a:fld>
            <a:endParaRPr lang="en-US"/>
          </a:p>
        </p:txBody>
      </p:sp>
    </p:spTree>
    <p:extLst>
      <p:ext uri="{BB962C8B-B14F-4D97-AF65-F5344CB8AC3E}">
        <p14:creationId xmlns:p14="http://schemas.microsoft.com/office/powerpoint/2010/main" val="610906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F4C2CD-757A-4328-9ACC-085BC846506E}"/>
              </a:ext>
            </a:extLst>
          </p:cNvPr>
          <p:cNvSpPr>
            <a:spLocks noGrp="1"/>
          </p:cNvSpPr>
          <p:nvPr>
            <p:ph type="dt" sz="half" idx="10"/>
          </p:nvPr>
        </p:nvSpPr>
        <p:spPr/>
        <p:txBody>
          <a:bodyPr/>
          <a:lstStyle/>
          <a:p>
            <a:fld id="{B61BEF0D-F0BB-DE4B-95CE-6DB70DBA9567}" type="datetimeFigureOut">
              <a:rPr lang="en-US" smtClean="0"/>
              <a:pPr/>
              <a:t>2/1/2023</a:t>
            </a:fld>
            <a:endParaRPr lang="en-US"/>
          </a:p>
        </p:txBody>
      </p:sp>
      <p:sp>
        <p:nvSpPr>
          <p:cNvPr id="3" name="Footer Placeholder 2">
            <a:extLst>
              <a:ext uri="{FF2B5EF4-FFF2-40B4-BE49-F238E27FC236}">
                <a16:creationId xmlns:a16="http://schemas.microsoft.com/office/drawing/2014/main" id="{E3445121-392F-4D9C-ABC9-706C427FA9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174D25-6DE4-4EEF-A0B6-039529F3543B}"/>
              </a:ext>
            </a:extLst>
          </p:cNvPr>
          <p:cNvSpPr>
            <a:spLocks noGrp="1"/>
          </p:cNvSpPr>
          <p:nvPr>
            <p:ph type="sldNum" sz="quarter" idx="12"/>
          </p:nvPr>
        </p:nvSpPr>
        <p:spPr/>
        <p:txBody>
          <a:bodyPr/>
          <a:lstStyle/>
          <a:p>
            <a:fld id="{694F3B2D-F8DB-4B2E-832D-AE163D115F98}" type="slidenum">
              <a:rPr lang="en-US" smtClean="0"/>
              <a:t>‹#›</a:t>
            </a:fld>
            <a:endParaRPr lang="en-US"/>
          </a:p>
        </p:txBody>
      </p:sp>
      <p:pic>
        <p:nvPicPr>
          <p:cNvPr id="5" name="Picture 4">
            <a:extLst>
              <a:ext uri="{FF2B5EF4-FFF2-40B4-BE49-F238E27FC236}">
                <a16:creationId xmlns:a16="http://schemas.microsoft.com/office/drawing/2014/main" id="{C9E440B1-EE06-4825-8BA7-3CD7B2ADAF05}"/>
              </a:ext>
            </a:extLst>
          </p:cNvPr>
          <p:cNvPicPr>
            <a:picLocks noChangeAspect="1"/>
          </p:cNvPicPr>
          <p:nvPr userDrawn="1"/>
        </p:nvPicPr>
        <p:blipFill>
          <a:blip r:embed="rId2"/>
          <a:stretch>
            <a:fillRect/>
          </a:stretch>
        </p:blipFill>
        <p:spPr>
          <a:xfrm>
            <a:off x="3102604" y="1584800"/>
            <a:ext cx="5986791" cy="3688400"/>
          </a:xfrm>
          <a:prstGeom prst="rect">
            <a:avLst/>
          </a:prstGeom>
        </p:spPr>
      </p:pic>
      <p:grpSp>
        <p:nvGrpSpPr>
          <p:cNvPr id="6" name="Group 5">
            <a:extLst>
              <a:ext uri="{FF2B5EF4-FFF2-40B4-BE49-F238E27FC236}">
                <a16:creationId xmlns:a16="http://schemas.microsoft.com/office/drawing/2014/main" id="{333AC833-1E3A-428B-ADD1-E3CF87E10A8A}"/>
              </a:ext>
            </a:extLst>
          </p:cNvPr>
          <p:cNvGrpSpPr/>
          <p:nvPr userDrawn="1"/>
        </p:nvGrpSpPr>
        <p:grpSpPr>
          <a:xfrm>
            <a:off x="170968" y="5462640"/>
            <a:ext cx="2931636" cy="1258835"/>
            <a:chOff x="166664" y="5474581"/>
            <a:chExt cx="2931636" cy="1258835"/>
          </a:xfrm>
        </p:grpSpPr>
        <p:pic>
          <p:nvPicPr>
            <p:cNvPr id="7" name="Picture 6">
              <a:extLst>
                <a:ext uri="{FF2B5EF4-FFF2-40B4-BE49-F238E27FC236}">
                  <a16:creationId xmlns:a16="http://schemas.microsoft.com/office/drawing/2014/main" id="{185FDC47-F49B-4BCA-A9ED-651142C5C811}"/>
                </a:ext>
              </a:extLst>
            </p:cNvPr>
            <p:cNvPicPr>
              <a:picLocks noChangeAspect="1"/>
            </p:cNvPicPr>
            <p:nvPr/>
          </p:nvPicPr>
          <p:blipFill>
            <a:blip r:embed="rId3"/>
            <a:stretch>
              <a:fillRect/>
            </a:stretch>
          </p:blipFill>
          <p:spPr>
            <a:xfrm>
              <a:off x="252934" y="5474581"/>
              <a:ext cx="1548518" cy="951058"/>
            </a:xfrm>
            <a:prstGeom prst="rect">
              <a:avLst/>
            </a:prstGeom>
          </p:spPr>
        </p:pic>
        <p:sp>
          <p:nvSpPr>
            <p:cNvPr id="8" name="TextBox 7">
              <a:extLst>
                <a:ext uri="{FF2B5EF4-FFF2-40B4-BE49-F238E27FC236}">
                  <a16:creationId xmlns:a16="http://schemas.microsoft.com/office/drawing/2014/main" id="{5EF7E424-F1F8-42DA-A1BE-5EDB241D039A}"/>
                </a:ext>
              </a:extLst>
            </p:cNvPr>
            <p:cNvSpPr txBox="1"/>
            <p:nvPr/>
          </p:nvSpPr>
          <p:spPr>
            <a:xfrm>
              <a:off x="166664" y="6425639"/>
              <a:ext cx="2931636" cy="307777"/>
            </a:xfrm>
            <a:prstGeom prst="rect">
              <a:avLst/>
            </a:prstGeom>
            <a:noFill/>
          </p:spPr>
          <p:txBody>
            <a:bodyPr wrap="none" rtlCol="0">
              <a:spAutoFit/>
            </a:bodyPr>
            <a:lstStyle/>
            <a:p>
              <a:r>
                <a:rPr lang="en-US" sz="1400" b="1"/>
                <a:t>BPHL-SEbioinformatics@flhealth.gov</a:t>
              </a:r>
            </a:p>
          </p:txBody>
        </p:sp>
      </p:grpSp>
    </p:spTree>
    <p:extLst>
      <p:ext uri="{BB962C8B-B14F-4D97-AF65-F5344CB8AC3E}">
        <p14:creationId xmlns:p14="http://schemas.microsoft.com/office/powerpoint/2010/main" val="821081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1217F-C887-40C0-B46F-7078F2EEF5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CDE729-9252-4CAD-A4A9-5D741CC869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6ADCB1-5EF5-4146-BD14-D833B6A908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19D8EA-4E2D-4B8F-8793-E9BDF2780396}"/>
              </a:ext>
            </a:extLst>
          </p:cNvPr>
          <p:cNvSpPr>
            <a:spLocks noGrp="1"/>
          </p:cNvSpPr>
          <p:nvPr>
            <p:ph type="dt" sz="half" idx="10"/>
          </p:nvPr>
        </p:nvSpPr>
        <p:spPr/>
        <p:txBody>
          <a:bodyPr/>
          <a:lstStyle/>
          <a:p>
            <a:fld id="{E3432A0F-147B-4731-AEA3-C5F7696BDBAF}" type="datetime1">
              <a:rPr lang="en-US" smtClean="0"/>
              <a:t>2/1/2023</a:t>
            </a:fld>
            <a:endParaRPr lang="en-US"/>
          </a:p>
        </p:txBody>
      </p:sp>
      <p:sp>
        <p:nvSpPr>
          <p:cNvPr id="6" name="Footer Placeholder 5">
            <a:extLst>
              <a:ext uri="{FF2B5EF4-FFF2-40B4-BE49-F238E27FC236}">
                <a16:creationId xmlns:a16="http://schemas.microsoft.com/office/drawing/2014/main" id="{36B88FA1-9D2E-449B-BC03-BCB1A7588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1F2B26-013F-424E-996F-65474B956EA9}"/>
              </a:ext>
            </a:extLst>
          </p:cNvPr>
          <p:cNvSpPr>
            <a:spLocks noGrp="1"/>
          </p:cNvSpPr>
          <p:nvPr>
            <p:ph type="sldNum" sz="quarter" idx="12"/>
          </p:nvPr>
        </p:nvSpPr>
        <p:spPr/>
        <p:txBody>
          <a:bodyPr/>
          <a:lstStyle/>
          <a:p>
            <a:fld id="{694F3B2D-F8DB-4B2E-832D-AE163D115F98}" type="slidenum">
              <a:rPr lang="en-US" smtClean="0"/>
              <a:t>‹#›</a:t>
            </a:fld>
            <a:endParaRPr lang="en-US"/>
          </a:p>
        </p:txBody>
      </p:sp>
    </p:spTree>
    <p:extLst>
      <p:ext uri="{BB962C8B-B14F-4D97-AF65-F5344CB8AC3E}">
        <p14:creationId xmlns:p14="http://schemas.microsoft.com/office/powerpoint/2010/main" val="2238490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0513-ED55-44BF-8946-AADE32C2A4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45339-1C02-4FD7-9080-4FACA4C3CD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39386B-B897-4A6A-88E5-9FE7D0F88225}"/>
              </a:ext>
            </a:extLst>
          </p:cNvPr>
          <p:cNvSpPr>
            <a:spLocks noGrp="1"/>
          </p:cNvSpPr>
          <p:nvPr>
            <p:ph type="dt" sz="half" idx="10"/>
          </p:nvPr>
        </p:nvSpPr>
        <p:spPr/>
        <p:txBody>
          <a:bodyPr/>
          <a:lstStyle/>
          <a:p>
            <a:fld id="{9060CEB6-8D72-4AF5-A269-0DA2610983FC}" type="datetimeFigureOut">
              <a:rPr lang="en-US" smtClean="0"/>
              <a:t>2/1/2023</a:t>
            </a:fld>
            <a:endParaRPr lang="en-US"/>
          </a:p>
        </p:txBody>
      </p:sp>
      <p:sp>
        <p:nvSpPr>
          <p:cNvPr id="5" name="Footer Placeholder 4">
            <a:extLst>
              <a:ext uri="{FF2B5EF4-FFF2-40B4-BE49-F238E27FC236}">
                <a16:creationId xmlns:a16="http://schemas.microsoft.com/office/drawing/2014/main" id="{9A7D69B7-6A45-4E06-B1CB-7D6863B0A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15AA56-086A-4951-BB58-A700889AA87D}"/>
              </a:ext>
            </a:extLst>
          </p:cNvPr>
          <p:cNvSpPr>
            <a:spLocks noGrp="1"/>
          </p:cNvSpPr>
          <p:nvPr>
            <p:ph type="sldNum" sz="quarter" idx="12"/>
          </p:nvPr>
        </p:nvSpPr>
        <p:spPr/>
        <p:txBody>
          <a:bodyPr/>
          <a:lstStyle/>
          <a:p>
            <a:fld id="{A9285993-85C8-4B33-91A9-2AC273DD7DE4}" type="slidenum">
              <a:rPr lang="en-US" smtClean="0"/>
              <a:t>‹#›</a:t>
            </a:fld>
            <a:endParaRPr lang="en-US"/>
          </a:p>
        </p:txBody>
      </p:sp>
    </p:spTree>
    <p:extLst>
      <p:ext uri="{BB962C8B-B14F-4D97-AF65-F5344CB8AC3E}">
        <p14:creationId xmlns:p14="http://schemas.microsoft.com/office/powerpoint/2010/main" val="32139220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529F5-9586-4CDF-8271-25A818BBBB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D15768-1D9B-4F02-9441-DE0D7409B6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A13D3FD-BF1B-40FF-AEFB-4DB5067D5E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5FFEC6-4E23-487A-A63E-99E4507148E1}"/>
              </a:ext>
            </a:extLst>
          </p:cNvPr>
          <p:cNvSpPr>
            <a:spLocks noGrp="1"/>
          </p:cNvSpPr>
          <p:nvPr>
            <p:ph type="dt" sz="half" idx="10"/>
          </p:nvPr>
        </p:nvSpPr>
        <p:spPr/>
        <p:txBody>
          <a:bodyPr/>
          <a:lstStyle/>
          <a:p>
            <a:fld id="{9C52DD97-BF45-492F-BE4E-AAC85EDF447B}" type="datetime1">
              <a:rPr lang="en-US" smtClean="0"/>
              <a:t>2/1/2023</a:t>
            </a:fld>
            <a:endParaRPr lang="en-US"/>
          </a:p>
        </p:txBody>
      </p:sp>
      <p:sp>
        <p:nvSpPr>
          <p:cNvPr id="6" name="Footer Placeholder 5">
            <a:extLst>
              <a:ext uri="{FF2B5EF4-FFF2-40B4-BE49-F238E27FC236}">
                <a16:creationId xmlns:a16="http://schemas.microsoft.com/office/drawing/2014/main" id="{372CB68C-F90A-4150-AD9C-CCD5CA3776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92AF83-8C3E-4DFB-96AF-5FF0B731CC61}"/>
              </a:ext>
            </a:extLst>
          </p:cNvPr>
          <p:cNvSpPr>
            <a:spLocks noGrp="1"/>
          </p:cNvSpPr>
          <p:nvPr>
            <p:ph type="sldNum" sz="quarter" idx="12"/>
          </p:nvPr>
        </p:nvSpPr>
        <p:spPr/>
        <p:txBody>
          <a:bodyPr/>
          <a:lstStyle/>
          <a:p>
            <a:fld id="{694F3B2D-F8DB-4B2E-832D-AE163D115F98}" type="slidenum">
              <a:rPr lang="en-US" smtClean="0"/>
              <a:t>‹#›</a:t>
            </a:fld>
            <a:endParaRPr lang="en-US"/>
          </a:p>
        </p:txBody>
      </p:sp>
    </p:spTree>
    <p:extLst>
      <p:ext uri="{BB962C8B-B14F-4D97-AF65-F5344CB8AC3E}">
        <p14:creationId xmlns:p14="http://schemas.microsoft.com/office/powerpoint/2010/main" val="3043825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CFBFA-D793-4E48-9EDF-92C7FF8F8C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AC7664-E670-49B8-A6C8-0115A79CAF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601C24-270A-4DBC-9A02-646EDEDF8E6E}"/>
              </a:ext>
            </a:extLst>
          </p:cNvPr>
          <p:cNvSpPr>
            <a:spLocks noGrp="1"/>
          </p:cNvSpPr>
          <p:nvPr>
            <p:ph type="dt" sz="half" idx="10"/>
          </p:nvPr>
        </p:nvSpPr>
        <p:spPr/>
        <p:txBody>
          <a:bodyPr/>
          <a:lstStyle/>
          <a:p>
            <a:fld id="{7B906477-AFD1-4359-A44C-97AF817348CA}" type="datetime1">
              <a:rPr lang="en-US" smtClean="0"/>
              <a:t>2/1/2023</a:t>
            </a:fld>
            <a:endParaRPr lang="en-US"/>
          </a:p>
        </p:txBody>
      </p:sp>
      <p:sp>
        <p:nvSpPr>
          <p:cNvPr id="5" name="Footer Placeholder 4">
            <a:extLst>
              <a:ext uri="{FF2B5EF4-FFF2-40B4-BE49-F238E27FC236}">
                <a16:creationId xmlns:a16="http://schemas.microsoft.com/office/drawing/2014/main" id="{AAB10C97-CD09-464B-9B73-78C73EDCA4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B445F2-81E6-49F4-A9B9-6733D45498EA}"/>
              </a:ext>
            </a:extLst>
          </p:cNvPr>
          <p:cNvSpPr>
            <a:spLocks noGrp="1"/>
          </p:cNvSpPr>
          <p:nvPr>
            <p:ph type="sldNum" sz="quarter" idx="12"/>
          </p:nvPr>
        </p:nvSpPr>
        <p:spPr/>
        <p:txBody>
          <a:bodyPr/>
          <a:lstStyle/>
          <a:p>
            <a:fld id="{694F3B2D-F8DB-4B2E-832D-AE163D115F98}" type="slidenum">
              <a:rPr lang="en-US" smtClean="0"/>
              <a:t>‹#›</a:t>
            </a:fld>
            <a:endParaRPr lang="en-US"/>
          </a:p>
        </p:txBody>
      </p:sp>
    </p:spTree>
    <p:extLst>
      <p:ext uri="{BB962C8B-B14F-4D97-AF65-F5344CB8AC3E}">
        <p14:creationId xmlns:p14="http://schemas.microsoft.com/office/powerpoint/2010/main" val="4150118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FCB8EE-6193-447B-ABC4-4E45AB170F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9F232B-A95F-47D2-A489-F0E922D331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1E3DE-D944-46C6-9CCD-1074547F3AFE}"/>
              </a:ext>
            </a:extLst>
          </p:cNvPr>
          <p:cNvSpPr>
            <a:spLocks noGrp="1"/>
          </p:cNvSpPr>
          <p:nvPr>
            <p:ph type="dt" sz="half" idx="10"/>
          </p:nvPr>
        </p:nvSpPr>
        <p:spPr/>
        <p:txBody>
          <a:bodyPr/>
          <a:lstStyle/>
          <a:p>
            <a:fld id="{A2AD3817-FAAC-4C0E-87CA-2800D79D06D4}" type="datetime1">
              <a:rPr lang="en-US" smtClean="0"/>
              <a:t>2/1/2023</a:t>
            </a:fld>
            <a:endParaRPr lang="en-US"/>
          </a:p>
        </p:txBody>
      </p:sp>
      <p:sp>
        <p:nvSpPr>
          <p:cNvPr id="5" name="Footer Placeholder 4">
            <a:extLst>
              <a:ext uri="{FF2B5EF4-FFF2-40B4-BE49-F238E27FC236}">
                <a16:creationId xmlns:a16="http://schemas.microsoft.com/office/drawing/2014/main" id="{BFB43164-C248-4027-9DDF-8229AA2271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457F0-0FFE-47D3-8E17-14AE6E9B19F3}"/>
              </a:ext>
            </a:extLst>
          </p:cNvPr>
          <p:cNvSpPr>
            <a:spLocks noGrp="1"/>
          </p:cNvSpPr>
          <p:nvPr>
            <p:ph type="sldNum" sz="quarter" idx="12"/>
          </p:nvPr>
        </p:nvSpPr>
        <p:spPr/>
        <p:txBody>
          <a:bodyPr/>
          <a:lstStyle/>
          <a:p>
            <a:fld id="{694F3B2D-F8DB-4B2E-832D-AE163D115F98}" type="slidenum">
              <a:rPr lang="en-US" smtClean="0"/>
              <a:t>‹#›</a:t>
            </a:fld>
            <a:endParaRPr lang="en-US"/>
          </a:p>
        </p:txBody>
      </p:sp>
    </p:spTree>
    <p:extLst>
      <p:ext uri="{BB962C8B-B14F-4D97-AF65-F5344CB8AC3E}">
        <p14:creationId xmlns:p14="http://schemas.microsoft.com/office/powerpoint/2010/main" val="207732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756A3-A974-4D77-B511-4A9AB7D3F8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227600-6EAC-48B2-A93E-A190F804A0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3AFFE4-699D-46EE-B687-AC01AD306B83}"/>
              </a:ext>
            </a:extLst>
          </p:cNvPr>
          <p:cNvSpPr>
            <a:spLocks noGrp="1"/>
          </p:cNvSpPr>
          <p:nvPr>
            <p:ph type="dt" sz="half" idx="10"/>
          </p:nvPr>
        </p:nvSpPr>
        <p:spPr/>
        <p:txBody>
          <a:bodyPr/>
          <a:lstStyle/>
          <a:p>
            <a:fld id="{9060CEB6-8D72-4AF5-A269-0DA2610983FC}" type="datetimeFigureOut">
              <a:rPr lang="en-US" smtClean="0"/>
              <a:t>2/1/2023</a:t>
            </a:fld>
            <a:endParaRPr lang="en-US"/>
          </a:p>
        </p:txBody>
      </p:sp>
      <p:sp>
        <p:nvSpPr>
          <p:cNvPr id="5" name="Footer Placeholder 4">
            <a:extLst>
              <a:ext uri="{FF2B5EF4-FFF2-40B4-BE49-F238E27FC236}">
                <a16:creationId xmlns:a16="http://schemas.microsoft.com/office/drawing/2014/main" id="{CDC6FFA2-04A3-4F4B-985F-5476623035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453B68-0940-4D65-98FC-F1A4B42B1885}"/>
              </a:ext>
            </a:extLst>
          </p:cNvPr>
          <p:cNvSpPr>
            <a:spLocks noGrp="1"/>
          </p:cNvSpPr>
          <p:nvPr>
            <p:ph type="sldNum" sz="quarter" idx="12"/>
          </p:nvPr>
        </p:nvSpPr>
        <p:spPr/>
        <p:txBody>
          <a:bodyPr/>
          <a:lstStyle/>
          <a:p>
            <a:fld id="{A9285993-85C8-4B33-91A9-2AC273DD7DE4}" type="slidenum">
              <a:rPr lang="en-US" smtClean="0"/>
              <a:t>‹#›</a:t>
            </a:fld>
            <a:endParaRPr lang="en-US"/>
          </a:p>
        </p:txBody>
      </p:sp>
    </p:spTree>
    <p:extLst>
      <p:ext uri="{BB962C8B-B14F-4D97-AF65-F5344CB8AC3E}">
        <p14:creationId xmlns:p14="http://schemas.microsoft.com/office/powerpoint/2010/main" val="298000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678CD-ACA9-490D-8545-53A58C8A41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400967-579C-49CB-B507-DD938F4E6B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D5F63B-4722-4277-BEF8-955AF98711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DBF870-7E24-4014-8B87-2011019A6610}"/>
              </a:ext>
            </a:extLst>
          </p:cNvPr>
          <p:cNvSpPr>
            <a:spLocks noGrp="1"/>
          </p:cNvSpPr>
          <p:nvPr>
            <p:ph type="dt" sz="half" idx="10"/>
          </p:nvPr>
        </p:nvSpPr>
        <p:spPr/>
        <p:txBody>
          <a:bodyPr/>
          <a:lstStyle/>
          <a:p>
            <a:fld id="{9060CEB6-8D72-4AF5-A269-0DA2610983FC}" type="datetimeFigureOut">
              <a:rPr lang="en-US" smtClean="0"/>
              <a:t>2/1/2023</a:t>
            </a:fld>
            <a:endParaRPr lang="en-US"/>
          </a:p>
        </p:txBody>
      </p:sp>
      <p:sp>
        <p:nvSpPr>
          <p:cNvPr id="6" name="Footer Placeholder 5">
            <a:extLst>
              <a:ext uri="{FF2B5EF4-FFF2-40B4-BE49-F238E27FC236}">
                <a16:creationId xmlns:a16="http://schemas.microsoft.com/office/drawing/2014/main" id="{811C5F87-1132-407C-88A0-4F2254E205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694687-0898-457B-B8D8-F75DD3824B49}"/>
              </a:ext>
            </a:extLst>
          </p:cNvPr>
          <p:cNvSpPr>
            <a:spLocks noGrp="1"/>
          </p:cNvSpPr>
          <p:nvPr>
            <p:ph type="sldNum" sz="quarter" idx="12"/>
          </p:nvPr>
        </p:nvSpPr>
        <p:spPr/>
        <p:txBody>
          <a:bodyPr/>
          <a:lstStyle/>
          <a:p>
            <a:fld id="{A9285993-85C8-4B33-91A9-2AC273DD7DE4}" type="slidenum">
              <a:rPr lang="en-US" smtClean="0"/>
              <a:t>‹#›</a:t>
            </a:fld>
            <a:endParaRPr lang="en-US"/>
          </a:p>
        </p:txBody>
      </p:sp>
    </p:spTree>
    <p:extLst>
      <p:ext uri="{BB962C8B-B14F-4D97-AF65-F5344CB8AC3E}">
        <p14:creationId xmlns:p14="http://schemas.microsoft.com/office/powerpoint/2010/main" val="3560556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3CB2-E630-4356-98C0-1BD13A6272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7133ED-CB45-4091-96D3-7923AB7CED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A6FAD8-D8B9-43A6-BD80-36CEB122A7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A66BE2-389E-4213-98BF-E1DC475F1E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9DAB5B-C302-4F18-A200-38F9430983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78D550-8B69-4F54-B57D-97447D01D931}"/>
              </a:ext>
            </a:extLst>
          </p:cNvPr>
          <p:cNvSpPr>
            <a:spLocks noGrp="1"/>
          </p:cNvSpPr>
          <p:nvPr>
            <p:ph type="dt" sz="half" idx="10"/>
          </p:nvPr>
        </p:nvSpPr>
        <p:spPr/>
        <p:txBody>
          <a:bodyPr/>
          <a:lstStyle/>
          <a:p>
            <a:fld id="{9060CEB6-8D72-4AF5-A269-0DA2610983FC}" type="datetimeFigureOut">
              <a:rPr lang="en-US" smtClean="0"/>
              <a:t>2/1/2023</a:t>
            </a:fld>
            <a:endParaRPr lang="en-US"/>
          </a:p>
        </p:txBody>
      </p:sp>
      <p:sp>
        <p:nvSpPr>
          <p:cNvPr id="8" name="Footer Placeholder 7">
            <a:extLst>
              <a:ext uri="{FF2B5EF4-FFF2-40B4-BE49-F238E27FC236}">
                <a16:creationId xmlns:a16="http://schemas.microsoft.com/office/drawing/2014/main" id="{DF20EA40-24E4-4740-9B0B-8D3DF30F4D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64C69F-4BEC-4C05-97D5-94AD7B97A614}"/>
              </a:ext>
            </a:extLst>
          </p:cNvPr>
          <p:cNvSpPr>
            <a:spLocks noGrp="1"/>
          </p:cNvSpPr>
          <p:nvPr>
            <p:ph type="sldNum" sz="quarter" idx="12"/>
          </p:nvPr>
        </p:nvSpPr>
        <p:spPr/>
        <p:txBody>
          <a:bodyPr/>
          <a:lstStyle/>
          <a:p>
            <a:fld id="{A9285993-85C8-4B33-91A9-2AC273DD7DE4}" type="slidenum">
              <a:rPr lang="en-US" smtClean="0"/>
              <a:t>‹#›</a:t>
            </a:fld>
            <a:endParaRPr lang="en-US"/>
          </a:p>
        </p:txBody>
      </p:sp>
    </p:spTree>
    <p:extLst>
      <p:ext uri="{BB962C8B-B14F-4D97-AF65-F5344CB8AC3E}">
        <p14:creationId xmlns:p14="http://schemas.microsoft.com/office/powerpoint/2010/main" val="2717627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96CAD-E5C9-430A-AC38-EF8FA3EFB1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6BB90F-A10D-4115-AD9D-CD86ACEEC5B0}"/>
              </a:ext>
            </a:extLst>
          </p:cNvPr>
          <p:cNvSpPr>
            <a:spLocks noGrp="1"/>
          </p:cNvSpPr>
          <p:nvPr>
            <p:ph type="dt" sz="half" idx="10"/>
          </p:nvPr>
        </p:nvSpPr>
        <p:spPr/>
        <p:txBody>
          <a:bodyPr/>
          <a:lstStyle/>
          <a:p>
            <a:fld id="{9060CEB6-8D72-4AF5-A269-0DA2610983FC}" type="datetimeFigureOut">
              <a:rPr lang="en-US" smtClean="0"/>
              <a:t>2/1/2023</a:t>
            </a:fld>
            <a:endParaRPr lang="en-US"/>
          </a:p>
        </p:txBody>
      </p:sp>
      <p:sp>
        <p:nvSpPr>
          <p:cNvPr id="4" name="Footer Placeholder 3">
            <a:extLst>
              <a:ext uri="{FF2B5EF4-FFF2-40B4-BE49-F238E27FC236}">
                <a16:creationId xmlns:a16="http://schemas.microsoft.com/office/drawing/2014/main" id="{D6607435-5A33-45D5-A8A2-A85939F1AA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D9A1F8-3FD3-4577-9B6A-B843D1FC38A4}"/>
              </a:ext>
            </a:extLst>
          </p:cNvPr>
          <p:cNvSpPr>
            <a:spLocks noGrp="1"/>
          </p:cNvSpPr>
          <p:nvPr>
            <p:ph type="sldNum" sz="quarter" idx="12"/>
          </p:nvPr>
        </p:nvSpPr>
        <p:spPr/>
        <p:txBody>
          <a:bodyPr/>
          <a:lstStyle/>
          <a:p>
            <a:fld id="{A9285993-85C8-4B33-91A9-2AC273DD7DE4}" type="slidenum">
              <a:rPr lang="en-US" smtClean="0"/>
              <a:t>‹#›</a:t>
            </a:fld>
            <a:endParaRPr lang="en-US"/>
          </a:p>
        </p:txBody>
      </p:sp>
    </p:spTree>
    <p:extLst>
      <p:ext uri="{BB962C8B-B14F-4D97-AF65-F5344CB8AC3E}">
        <p14:creationId xmlns:p14="http://schemas.microsoft.com/office/powerpoint/2010/main" val="336257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064492-6B2E-43E3-9D3F-C7CB35A0BE22}"/>
              </a:ext>
            </a:extLst>
          </p:cNvPr>
          <p:cNvSpPr>
            <a:spLocks noGrp="1"/>
          </p:cNvSpPr>
          <p:nvPr>
            <p:ph type="dt" sz="half" idx="10"/>
          </p:nvPr>
        </p:nvSpPr>
        <p:spPr/>
        <p:txBody>
          <a:bodyPr/>
          <a:lstStyle/>
          <a:p>
            <a:fld id="{9060CEB6-8D72-4AF5-A269-0DA2610983FC}" type="datetimeFigureOut">
              <a:rPr lang="en-US" smtClean="0"/>
              <a:t>2/1/2023</a:t>
            </a:fld>
            <a:endParaRPr lang="en-US"/>
          </a:p>
        </p:txBody>
      </p:sp>
      <p:sp>
        <p:nvSpPr>
          <p:cNvPr id="3" name="Footer Placeholder 2">
            <a:extLst>
              <a:ext uri="{FF2B5EF4-FFF2-40B4-BE49-F238E27FC236}">
                <a16:creationId xmlns:a16="http://schemas.microsoft.com/office/drawing/2014/main" id="{25838457-917D-40B3-9A42-0584F2BDA7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B2A89B-C730-4D92-8BDE-B0C106720FB2}"/>
              </a:ext>
            </a:extLst>
          </p:cNvPr>
          <p:cNvSpPr>
            <a:spLocks noGrp="1"/>
          </p:cNvSpPr>
          <p:nvPr>
            <p:ph type="sldNum" sz="quarter" idx="12"/>
          </p:nvPr>
        </p:nvSpPr>
        <p:spPr/>
        <p:txBody>
          <a:bodyPr/>
          <a:lstStyle/>
          <a:p>
            <a:fld id="{A9285993-85C8-4B33-91A9-2AC273DD7DE4}" type="slidenum">
              <a:rPr lang="en-US" smtClean="0"/>
              <a:t>‹#›</a:t>
            </a:fld>
            <a:endParaRPr lang="en-US"/>
          </a:p>
        </p:txBody>
      </p:sp>
    </p:spTree>
    <p:extLst>
      <p:ext uri="{BB962C8B-B14F-4D97-AF65-F5344CB8AC3E}">
        <p14:creationId xmlns:p14="http://schemas.microsoft.com/office/powerpoint/2010/main" val="3660971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92701-C694-4BE0-9703-18E584BC56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701D85-98C8-4AB4-BC7B-2B03DB6BB2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A6B2F0-72DD-4333-AEC8-B812846511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AF11C1-5EC2-4570-BB35-07EE1B846DFE}"/>
              </a:ext>
            </a:extLst>
          </p:cNvPr>
          <p:cNvSpPr>
            <a:spLocks noGrp="1"/>
          </p:cNvSpPr>
          <p:nvPr>
            <p:ph type="dt" sz="half" idx="10"/>
          </p:nvPr>
        </p:nvSpPr>
        <p:spPr/>
        <p:txBody>
          <a:bodyPr/>
          <a:lstStyle/>
          <a:p>
            <a:fld id="{9060CEB6-8D72-4AF5-A269-0DA2610983FC}" type="datetimeFigureOut">
              <a:rPr lang="en-US" smtClean="0"/>
              <a:t>2/1/2023</a:t>
            </a:fld>
            <a:endParaRPr lang="en-US"/>
          </a:p>
        </p:txBody>
      </p:sp>
      <p:sp>
        <p:nvSpPr>
          <p:cNvPr id="6" name="Footer Placeholder 5">
            <a:extLst>
              <a:ext uri="{FF2B5EF4-FFF2-40B4-BE49-F238E27FC236}">
                <a16:creationId xmlns:a16="http://schemas.microsoft.com/office/drawing/2014/main" id="{3D0B0F06-12AC-4A77-95EF-C65A37F5DC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E0A687-2E1E-4DDB-9938-7302E471954F}"/>
              </a:ext>
            </a:extLst>
          </p:cNvPr>
          <p:cNvSpPr>
            <a:spLocks noGrp="1"/>
          </p:cNvSpPr>
          <p:nvPr>
            <p:ph type="sldNum" sz="quarter" idx="12"/>
          </p:nvPr>
        </p:nvSpPr>
        <p:spPr/>
        <p:txBody>
          <a:bodyPr/>
          <a:lstStyle/>
          <a:p>
            <a:fld id="{A9285993-85C8-4B33-91A9-2AC273DD7DE4}" type="slidenum">
              <a:rPr lang="en-US" smtClean="0"/>
              <a:t>‹#›</a:t>
            </a:fld>
            <a:endParaRPr lang="en-US"/>
          </a:p>
        </p:txBody>
      </p:sp>
    </p:spTree>
    <p:extLst>
      <p:ext uri="{BB962C8B-B14F-4D97-AF65-F5344CB8AC3E}">
        <p14:creationId xmlns:p14="http://schemas.microsoft.com/office/powerpoint/2010/main" val="2458647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A5E79-2F84-4742-A30A-3D000D1EB5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FA7A73-2BF9-4BA2-A4D5-D1C79431DC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A5E582-BE16-4B9E-BAB5-C4D76CB9BF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727354-68D0-43A6-A7B8-C915F7324D3F}"/>
              </a:ext>
            </a:extLst>
          </p:cNvPr>
          <p:cNvSpPr>
            <a:spLocks noGrp="1"/>
          </p:cNvSpPr>
          <p:nvPr>
            <p:ph type="dt" sz="half" idx="10"/>
          </p:nvPr>
        </p:nvSpPr>
        <p:spPr/>
        <p:txBody>
          <a:bodyPr/>
          <a:lstStyle/>
          <a:p>
            <a:fld id="{9060CEB6-8D72-4AF5-A269-0DA2610983FC}" type="datetimeFigureOut">
              <a:rPr lang="en-US" smtClean="0"/>
              <a:t>2/1/2023</a:t>
            </a:fld>
            <a:endParaRPr lang="en-US"/>
          </a:p>
        </p:txBody>
      </p:sp>
      <p:sp>
        <p:nvSpPr>
          <p:cNvPr id="6" name="Footer Placeholder 5">
            <a:extLst>
              <a:ext uri="{FF2B5EF4-FFF2-40B4-BE49-F238E27FC236}">
                <a16:creationId xmlns:a16="http://schemas.microsoft.com/office/drawing/2014/main" id="{4E72FD1B-B59A-429A-A64C-3BC866D608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3690B8-33EF-4FAE-A65B-CCC544C851AC}"/>
              </a:ext>
            </a:extLst>
          </p:cNvPr>
          <p:cNvSpPr>
            <a:spLocks noGrp="1"/>
          </p:cNvSpPr>
          <p:nvPr>
            <p:ph type="sldNum" sz="quarter" idx="12"/>
          </p:nvPr>
        </p:nvSpPr>
        <p:spPr/>
        <p:txBody>
          <a:bodyPr/>
          <a:lstStyle/>
          <a:p>
            <a:fld id="{A9285993-85C8-4B33-91A9-2AC273DD7DE4}" type="slidenum">
              <a:rPr lang="en-US" smtClean="0"/>
              <a:t>‹#›</a:t>
            </a:fld>
            <a:endParaRPr lang="en-US"/>
          </a:p>
        </p:txBody>
      </p:sp>
    </p:spTree>
    <p:extLst>
      <p:ext uri="{BB962C8B-B14F-4D97-AF65-F5344CB8AC3E}">
        <p14:creationId xmlns:p14="http://schemas.microsoft.com/office/powerpoint/2010/main" val="265928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13ECF0-9EEB-4216-A01D-4F1685DFA0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5BC745-9966-4111-8F4C-90FFDB3FA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EB0A8-2A77-48E5-B1FD-5D828F9F6E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60CEB6-8D72-4AF5-A269-0DA2610983FC}" type="datetimeFigureOut">
              <a:rPr lang="en-US" smtClean="0"/>
              <a:t>2/1/2023</a:t>
            </a:fld>
            <a:endParaRPr lang="en-US"/>
          </a:p>
        </p:txBody>
      </p:sp>
      <p:sp>
        <p:nvSpPr>
          <p:cNvPr id="5" name="Footer Placeholder 4">
            <a:extLst>
              <a:ext uri="{FF2B5EF4-FFF2-40B4-BE49-F238E27FC236}">
                <a16:creationId xmlns:a16="http://schemas.microsoft.com/office/drawing/2014/main" id="{A7A7E8A2-B8D3-44A0-B332-1C21EA4D5A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36A961-F836-46F0-992B-E6ABA5D26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285993-85C8-4B33-91A9-2AC273DD7DE4}" type="slidenum">
              <a:rPr lang="en-US" smtClean="0"/>
              <a:t>‹#›</a:t>
            </a:fld>
            <a:endParaRPr lang="en-US"/>
          </a:p>
        </p:txBody>
      </p:sp>
    </p:spTree>
    <p:extLst>
      <p:ext uri="{BB962C8B-B14F-4D97-AF65-F5344CB8AC3E}">
        <p14:creationId xmlns:p14="http://schemas.microsoft.com/office/powerpoint/2010/main" val="1016290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438DEC-E871-42A3-B836-02B95A1F8C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66C083-26AA-4C8B-BC69-43670F3938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A36F40-3029-4C2D-8378-569D611C9E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F749F4-242D-4E96-8213-C27E0408D8CD}" type="datetime1">
              <a:rPr lang="en-US" smtClean="0"/>
              <a:t>2/1/2023</a:t>
            </a:fld>
            <a:endParaRPr lang="en-US"/>
          </a:p>
        </p:txBody>
      </p:sp>
      <p:sp>
        <p:nvSpPr>
          <p:cNvPr id="5" name="Footer Placeholder 4">
            <a:extLst>
              <a:ext uri="{FF2B5EF4-FFF2-40B4-BE49-F238E27FC236}">
                <a16:creationId xmlns:a16="http://schemas.microsoft.com/office/drawing/2014/main" id="{E6F45ACC-10A2-476D-B4A4-E4DD44B61A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6FAFA9-F242-4C73-ACF6-71A2466F5D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4F3B2D-F8DB-4B2E-832D-AE163D115F98}" type="slidenum">
              <a:rPr lang="en-US" smtClean="0"/>
              <a:t>‹#›</a:t>
            </a:fld>
            <a:endParaRPr lang="en-US"/>
          </a:p>
        </p:txBody>
      </p:sp>
    </p:spTree>
    <p:extLst>
      <p:ext uri="{BB962C8B-B14F-4D97-AF65-F5344CB8AC3E}">
        <p14:creationId xmlns:p14="http://schemas.microsoft.com/office/powerpoint/2010/main" val="42657005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StaPH-B/southeast-region/blob/master/hipergator/20220216_SoutheastRegion_HiPerGatorAccountAccess.pdf" TargetMode="Externa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StaPH-B/southeast-region"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pptainer.org/"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pitype.cdc.gov/"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BPHL-Molecular" TargetMode="External"/><Relationship Id="rId2" Type="http://schemas.openxmlformats.org/officeDocument/2006/relationships/hyperlink" Target="mailto:bphl16bioinformatics@flhealth.gov" TargetMode="Externa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hyperlink" Target="https://www.nextflow.io/docs/latest/dsl2.html" TargetMode="External"/><Relationship Id="rId2" Type="http://schemas.openxmlformats.org/officeDocument/2006/relationships/hyperlink" Target="https://www.nextflow.io/" TargetMode="Externa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taPH-B/staphb_toolkit" TargetMode="External"/><Relationship Id="rId2" Type="http://schemas.openxmlformats.org/officeDocument/2006/relationships/hyperlink" Target="https://github.com/CDCgov/phoenix" TargetMode="Externa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hyperlink" Target="https://www.abil.ihrc.com/training" TargetMode="External"/><Relationship Id="rId2" Type="http://schemas.openxmlformats.org/officeDocument/2006/relationships/hyperlink" Target="https://www.abil.ihrc.com/about" TargetMode="Externa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StaPH-B/southeast-region" TargetMode="External"/><Relationship Id="rId2" Type="http://schemas.openxmlformats.org/officeDocument/2006/relationships/hyperlink" Target="https://github.com/StaPH-B" TargetMode="Externa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hyperlink" Target="https://github.com/BPHL-Molecular" TargetMode="External"/><Relationship Id="rId4" Type="http://schemas.openxmlformats.org/officeDocument/2006/relationships/hyperlink" Target="https://www.youtube.com/@staph-b4186/videos"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diagramLayout" Target="../diagrams/layout2.xml"/><Relationship Id="rId7" Type="http://schemas.openxmlformats.org/officeDocument/2006/relationships/image" Target="../media/image12.png"/><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17.jpeg"/><Relationship Id="rId4" Type="http://schemas.openxmlformats.org/officeDocument/2006/relationships/diagramQuickStyle" Target="../diagrams/quickStyle2.xml"/><Relationship Id="rId9" Type="http://schemas.openxmlformats.org/officeDocument/2006/relationships/image" Target="../media/image16.jpe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F15C38C-265F-463B-8A25-290555167758}"/>
              </a:ext>
            </a:extLst>
          </p:cNvPr>
          <p:cNvSpPr/>
          <p:nvPr/>
        </p:nvSpPr>
        <p:spPr>
          <a:xfrm>
            <a:off x="-1" y="2801922"/>
            <a:ext cx="12192000" cy="1371600"/>
          </a:xfrm>
          <a:prstGeom prst="rect">
            <a:avLst/>
          </a:prstGeom>
          <a:solidFill>
            <a:srgbClr val="03B4D6"/>
          </a:solidFill>
          <a:ln>
            <a:solidFill>
              <a:srgbClr val="2E8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0028EBB-DBB6-41BC-AFD3-D1F6E6164A83}"/>
              </a:ext>
            </a:extLst>
          </p:cNvPr>
          <p:cNvPicPr>
            <a:picLocks noChangeAspect="1"/>
          </p:cNvPicPr>
          <p:nvPr/>
        </p:nvPicPr>
        <p:blipFill>
          <a:blip r:embed="rId2">
            <a:alphaModFix/>
          </a:blip>
          <a:stretch>
            <a:fillRect/>
          </a:stretch>
        </p:blipFill>
        <p:spPr>
          <a:xfrm>
            <a:off x="3105652" y="1587848"/>
            <a:ext cx="5980694" cy="3682303"/>
          </a:xfrm>
          <a:prstGeom prst="rect">
            <a:avLst/>
          </a:prstGeom>
        </p:spPr>
      </p:pic>
      <p:sp>
        <p:nvSpPr>
          <p:cNvPr id="9" name="TextBox 8">
            <a:extLst>
              <a:ext uri="{FF2B5EF4-FFF2-40B4-BE49-F238E27FC236}">
                <a16:creationId xmlns:a16="http://schemas.microsoft.com/office/drawing/2014/main" id="{7B93B23D-FA01-4077-90B1-6A4A905D6211}"/>
              </a:ext>
            </a:extLst>
          </p:cNvPr>
          <p:cNvSpPr txBox="1"/>
          <p:nvPr/>
        </p:nvSpPr>
        <p:spPr>
          <a:xfrm>
            <a:off x="7974106" y="6098606"/>
            <a:ext cx="3706166" cy="646331"/>
          </a:xfrm>
          <a:prstGeom prst="rect">
            <a:avLst/>
          </a:prstGeom>
          <a:noFill/>
        </p:spPr>
        <p:txBody>
          <a:bodyPr wrap="square" lIns="91440" tIns="45720" rIns="91440" bIns="45720" rtlCol="0" anchor="t">
            <a:spAutoFit/>
          </a:bodyPr>
          <a:lstStyle/>
          <a:p>
            <a:pPr algn="r"/>
            <a:r>
              <a:rPr lang="en-US" b="1"/>
              <a:t>AMD Southeast Region Check-in Call</a:t>
            </a:r>
            <a:endParaRPr lang="en-US"/>
          </a:p>
          <a:p>
            <a:pPr algn="r"/>
            <a:r>
              <a:rPr lang="en-US"/>
              <a:t>02/02/2023</a:t>
            </a:r>
          </a:p>
        </p:txBody>
      </p:sp>
    </p:spTree>
    <p:extLst>
      <p:ext uri="{BB962C8B-B14F-4D97-AF65-F5344CB8AC3E}">
        <p14:creationId xmlns:p14="http://schemas.microsoft.com/office/powerpoint/2010/main" val="3007177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723D-8217-462B-93CE-259D2F87B19E}"/>
              </a:ext>
            </a:extLst>
          </p:cNvPr>
          <p:cNvSpPr>
            <a:spLocks noGrp="1"/>
          </p:cNvSpPr>
          <p:nvPr>
            <p:ph type="title"/>
          </p:nvPr>
        </p:nvSpPr>
        <p:spPr/>
        <p:txBody>
          <a:bodyPr/>
          <a:lstStyle/>
          <a:p>
            <a:r>
              <a:rPr lang="en-US"/>
              <a:t>What is </a:t>
            </a:r>
            <a:r>
              <a:rPr lang="en-US" err="1"/>
              <a:t>HiPerGator</a:t>
            </a:r>
            <a:r>
              <a:rPr lang="en-US"/>
              <a:t>?</a:t>
            </a:r>
          </a:p>
        </p:txBody>
      </p:sp>
      <p:sp>
        <p:nvSpPr>
          <p:cNvPr id="3" name="Content Placeholder 2">
            <a:extLst>
              <a:ext uri="{FF2B5EF4-FFF2-40B4-BE49-F238E27FC236}">
                <a16:creationId xmlns:a16="http://schemas.microsoft.com/office/drawing/2014/main" id="{E0A8064E-CC2B-4416-BC3F-DE2EE7482715}"/>
              </a:ext>
            </a:extLst>
          </p:cNvPr>
          <p:cNvSpPr>
            <a:spLocks noGrp="1"/>
          </p:cNvSpPr>
          <p:nvPr>
            <p:ph idx="1"/>
          </p:nvPr>
        </p:nvSpPr>
        <p:spPr>
          <a:xfrm>
            <a:off x="1406768" y="1825625"/>
            <a:ext cx="9229969" cy="3692037"/>
          </a:xfrm>
        </p:spPr>
        <p:txBody>
          <a:bodyPr vert="horz" lIns="91440" tIns="45720" rIns="91440" bIns="45720" rtlCol="0" anchor="t">
            <a:normAutofit lnSpcReduction="10000"/>
          </a:bodyPr>
          <a:lstStyle/>
          <a:p>
            <a:r>
              <a:rPr lang="en-US" sz="2000" err="1"/>
              <a:t>HiPerGator</a:t>
            </a:r>
            <a:r>
              <a:rPr lang="en-US" sz="2000"/>
              <a:t> is a powerful supercomputer unveiled by University of Florida which includes the latest generation of processors and offers nodes for memory-intensive computation.</a:t>
            </a:r>
            <a:endParaRPr lang="en-US" sz="2000">
              <a:cs typeface="Calibri"/>
            </a:endParaRPr>
          </a:p>
          <a:p>
            <a:r>
              <a:rPr lang="en-US" sz="2000" err="1"/>
              <a:t>HiPerGator</a:t>
            </a:r>
            <a:r>
              <a:rPr lang="en-US" sz="2000"/>
              <a:t> can be accessed through Linux command line via </a:t>
            </a:r>
            <a:r>
              <a:rPr lang="en-US" sz="2000" err="1"/>
              <a:t>ssh</a:t>
            </a:r>
            <a:r>
              <a:rPr lang="en-US" sz="2000"/>
              <a:t>, or through galaxy.</a:t>
            </a:r>
            <a:endParaRPr lang="en-US" sz="2000">
              <a:cs typeface="Calibri"/>
            </a:endParaRPr>
          </a:p>
          <a:p>
            <a:r>
              <a:rPr lang="en-US" sz="2000"/>
              <a:t>Work on </a:t>
            </a:r>
            <a:r>
              <a:rPr lang="en-US" sz="2000" err="1"/>
              <a:t>HiPerGator</a:t>
            </a:r>
            <a:r>
              <a:rPr lang="en-US" sz="2000"/>
              <a:t> is submitted to SLURM scheduler to run in the batch system when resources are available.</a:t>
            </a:r>
            <a:endParaRPr lang="en-US" sz="2000">
              <a:cs typeface="Calibri"/>
            </a:endParaRPr>
          </a:p>
          <a:p>
            <a:r>
              <a:rPr lang="en-US" sz="2000"/>
              <a:t>Compute capacity is sold in NCUs which is 1 CPU core &amp; 7.8GB RAM</a:t>
            </a:r>
            <a:endParaRPr lang="en-US" sz="2000">
              <a:cs typeface="Calibri"/>
            </a:endParaRPr>
          </a:p>
          <a:p>
            <a:r>
              <a:rPr lang="en-US" sz="2000" b="1"/>
              <a:t>Storage</a:t>
            </a:r>
            <a:r>
              <a:rPr lang="en-US" sz="2000"/>
              <a:t>: Blue for high performance file system and orange for low performance file system; can be purchased in terabyte quantities.</a:t>
            </a:r>
            <a:endParaRPr lang="en-US" sz="2000">
              <a:cs typeface="Calibri"/>
            </a:endParaRPr>
          </a:p>
          <a:p>
            <a:r>
              <a:rPr lang="en-US" sz="2000" b="1" u="sng"/>
              <a:t>Southeast Region jurisdictions receive computational resources for FREE (supported by BRR funding from CDC ELC)!</a:t>
            </a:r>
            <a:endParaRPr lang="en-US" sz="2000" b="1" u="sng">
              <a:cs typeface="Calibri"/>
            </a:endParaRPr>
          </a:p>
          <a:p>
            <a:endParaRPr lang="en-US" sz="2000"/>
          </a:p>
        </p:txBody>
      </p:sp>
      <p:sp>
        <p:nvSpPr>
          <p:cNvPr id="4" name="Slide Number Placeholder 3">
            <a:extLst>
              <a:ext uri="{FF2B5EF4-FFF2-40B4-BE49-F238E27FC236}">
                <a16:creationId xmlns:a16="http://schemas.microsoft.com/office/drawing/2014/main" id="{6D4FC3E0-7B6C-4724-9BB2-132E0EBE5E42}"/>
              </a:ext>
            </a:extLst>
          </p:cNvPr>
          <p:cNvSpPr>
            <a:spLocks noGrp="1"/>
          </p:cNvSpPr>
          <p:nvPr>
            <p:ph type="sldNum" sz="quarter" idx="12"/>
          </p:nvPr>
        </p:nvSpPr>
        <p:spPr/>
        <p:txBody>
          <a:bodyPr/>
          <a:lstStyle/>
          <a:p>
            <a:fld id="{694F3B2D-F8DB-4B2E-832D-AE163D115F98}" type="slidenum">
              <a:rPr lang="en-US" smtClean="0"/>
              <a:t>10</a:t>
            </a:fld>
            <a:endParaRPr lang="en-US"/>
          </a:p>
        </p:txBody>
      </p:sp>
      <p:pic>
        <p:nvPicPr>
          <p:cNvPr id="5" name="Content Placeholder 4">
            <a:extLst>
              <a:ext uri="{FF2B5EF4-FFF2-40B4-BE49-F238E27FC236}">
                <a16:creationId xmlns:a16="http://schemas.microsoft.com/office/drawing/2014/main" id="{74A01084-DA7D-4121-922A-E1E072BD3D5E}"/>
              </a:ext>
            </a:extLst>
          </p:cNvPr>
          <p:cNvPicPr>
            <a:picLocks noChangeAspect="1"/>
          </p:cNvPicPr>
          <p:nvPr/>
        </p:nvPicPr>
        <p:blipFill>
          <a:blip r:embed="rId2"/>
          <a:stretch>
            <a:fillRect/>
          </a:stretch>
        </p:blipFill>
        <p:spPr>
          <a:xfrm>
            <a:off x="462041" y="5708363"/>
            <a:ext cx="1348098" cy="830549"/>
          </a:xfrm>
          <a:prstGeom prst="rect">
            <a:avLst/>
          </a:prstGeom>
        </p:spPr>
      </p:pic>
    </p:spTree>
    <p:extLst>
      <p:ext uri="{BB962C8B-B14F-4D97-AF65-F5344CB8AC3E}">
        <p14:creationId xmlns:p14="http://schemas.microsoft.com/office/powerpoint/2010/main" val="3596250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3DC5E-95A2-492E-B0D6-3EFCF1CB4E46}"/>
              </a:ext>
            </a:extLst>
          </p:cNvPr>
          <p:cNvSpPr>
            <a:spLocks noGrp="1"/>
          </p:cNvSpPr>
          <p:nvPr>
            <p:ph type="title"/>
          </p:nvPr>
        </p:nvSpPr>
        <p:spPr/>
        <p:txBody>
          <a:bodyPr/>
          <a:lstStyle/>
          <a:p>
            <a:r>
              <a:rPr lang="en-US"/>
              <a:t> Access to HPG</a:t>
            </a:r>
          </a:p>
        </p:txBody>
      </p:sp>
      <p:sp>
        <p:nvSpPr>
          <p:cNvPr id="3" name="Content Placeholder 2">
            <a:extLst>
              <a:ext uri="{FF2B5EF4-FFF2-40B4-BE49-F238E27FC236}">
                <a16:creationId xmlns:a16="http://schemas.microsoft.com/office/drawing/2014/main" id="{50424EA0-9EAB-4780-86D2-6DA0AD5ECB3F}"/>
              </a:ext>
            </a:extLst>
          </p:cNvPr>
          <p:cNvSpPr>
            <a:spLocks noGrp="1"/>
          </p:cNvSpPr>
          <p:nvPr>
            <p:ph idx="1"/>
          </p:nvPr>
        </p:nvSpPr>
        <p:spPr>
          <a:xfrm>
            <a:off x="838200" y="1825625"/>
            <a:ext cx="5773615" cy="3882738"/>
          </a:xfrm>
        </p:spPr>
        <p:txBody>
          <a:bodyPr vert="horz" lIns="91440" tIns="45720" rIns="91440" bIns="45720" rtlCol="0" anchor="t">
            <a:normAutofit fontScale="92500"/>
          </a:bodyPr>
          <a:lstStyle/>
          <a:p>
            <a:r>
              <a:rPr lang="en-US"/>
              <a:t>Every person should have their own HPG account to perform data analysis.</a:t>
            </a:r>
            <a:endParaRPr lang="en-US">
              <a:cs typeface="Calibri"/>
            </a:endParaRPr>
          </a:p>
          <a:p>
            <a:r>
              <a:rPr lang="en-US"/>
              <a:t>Detailed instructions on how to request &amp; access your </a:t>
            </a:r>
            <a:r>
              <a:rPr lang="en-US" err="1"/>
              <a:t>HiPerGator</a:t>
            </a:r>
            <a:r>
              <a:rPr lang="en-US"/>
              <a:t> account is available in the attached link</a:t>
            </a:r>
            <a:r>
              <a:rPr lang="en-US" sz="2600"/>
              <a:t> (</a:t>
            </a:r>
            <a:r>
              <a:rPr lang="en-US" sz="3000" u="sng">
                <a:solidFill>
                  <a:srgbClr val="0000FF"/>
                </a:solidFill>
                <a:latin typeface="Calibri"/>
                <a:cs typeface="Times New Roman"/>
                <a:hlinkClick r:id="rId2"/>
              </a:rPr>
              <a:t>HiPerGator Account Access PDF</a:t>
            </a:r>
            <a:r>
              <a:rPr lang="en-US" sz="2600">
                <a:ea typeface="+mn-lt"/>
                <a:cs typeface="+mn-lt"/>
              </a:rPr>
              <a:t>)</a:t>
            </a:r>
            <a:endParaRPr lang="en-US" sz="2600" u="sng">
              <a:solidFill>
                <a:srgbClr val="0000FF"/>
              </a:solidFill>
              <a:effectLst/>
              <a:latin typeface="Calibri"/>
              <a:ea typeface="Times New Roman" panose="02020603050405020304" pitchFamily="18" charset="0"/>
              <a:cs typeface="Times New Roman"/>
            </a:endParaRPr>
          </a:p>
          <a:p>
            <a:r>
              <a:rPr lang="en-US" sz="2400">
                <a:latin typeface="Arial"/>
                <a:cs typeface="Times New Roman"/>
              </a:rPr>
              <a:t>There are various software programs to access HPG through your Windows computer which may need to be installed by your IT department to access HPG.</a:t>
            </a:r>
          </a:p>
          <a:p>
            <a:pPr marL="457200" lvl="1" indent="0">
              <a:buNone/>
            </a:pPr>
            <a:endParaRPr lang="en-US" sz="2000">
              <a:latin typeface="Arial"/>
              <a:cs typeface="Times New Roman"/>
            </a:endParaRPr>
          </a:p>
        </p:txBody>
      </p:sp>
      <p:sp>
        <p:nvSpPr>
          <p:cNvPr id="4" name="Slide Number Placeholder 3">
            <a:extLst>
              <a:ext uri="{FF2B5EF4-FFF2-40B4-BE49-F238E27FC236}">
                <a16:creationId xmlns:a16="http://schemas.microsoft.com/office/drawing/2014/main" id="{A1646E58-CB0B-4766-A772-7B3A9E2D3B6C}"/>
              </a:ext>
            </a:extLst>
          </p:cNvPr>
          <p:cNvSpPr>
            <a:spLocks noGrp="1"/>
          </p:cNvSpPr>
          <p:nvPr>
            <p:ph type="sldNum" sz="quarter" idx="12"/>
          </p:nvPr>
        </p:nvSpPr>
        <p:spPr/>
        <p:txBody>
          <a:bodyPr/>
          <a:lstStyle/>
          <a:p>
            <a:fld id="{694F3B2D-F8DB-4B2E-832D-AE163D115F98}" type="slidenum">
              <a:rPr lang="en-US" smtClean="0"/>
              <a:t>11</a:t>
            </a:fld>
            <a:endParaRPr lang="en-US"/>
          </a:p>
        </p:txBody>
      </p:sp>
      <p:pic>
        <p:nvPicPr>
          <p:cNvPr id="5" name="Content Placeholder 4">
            <a:extLst>
              <a:ext uri="{FF2B5EF4-FFF2-40B4-BE49-F238E27FC236}">
                <a16:creationId xmlns:a16="http://schemas.microsoft.com/office/drawing/2014/main" id="{59D7F106-6F51-4E79-B0B0-9809C3368661}"/>
              </a:ext>
            </a:extLst>
          </p:cNvPr>
          <p:cNvPicPr>
            <a:picLocks noChangeAspect="1"/>
          </p:cNvPicPr>
          <p:nvPr/>
        </p:nvPicPr>
        <p:blipFill>
          <a:blip r:embed="rId3"/>
          <a:stretch>
            <a:fillRect/>
          </a:stretch>
        </p:blipFill>
        <p:spPr>
          <a:xfrm>
            <a:off x="462041" y="5708363"/>
            <a:ext cx="1348098" cy="830549"/>
          </a:xfrm>
          <a:prstGeom prst="rect">
            <a:avLst/>
          </a:prstGeom>
        </p:spPr>
      </p:pic>
      <p:pic>
        <p:nvPicPr>
          <p:cNvPr id="7" name="Picture 6">
            <a:extLst>
              <a:ext uri="{FF2B5EF4-FFF2-40B4-BE49-F238E27FC236}">
                <a16:creationId xmlns:a16="http://schemas.microsoft.com/office/drawing/2014/main" id="{B5238C92-7D6F-454B-A454-4DA28A42B856}"/>
              </a:ext>
            </a:extLst>
          </p:cNvPr>
          <p:cNvPicPr>
            <a:picLocks noChangeAspect="1"/>
          </p:cNvPicPr>
          <p:nvPr/>
        </p:nvPicPr>
        <p:blipFill>
          <a:blip r:embed="rId4"/>
          <a:stretch>
            <a:fillRect/>
          </a:stretch>
        </p:blipFill>
        <p:spPr>
          <a:xfrm>
            <a:off x="6755247" y="1690687"/>
            <a:ext cx="4277322" cy="4017676"/>
          </a:xfrm>
          <a:prstGeom prst="rect">
            <a:avLst/>
          </a:prstGeom>
        </p:spPr>
      </p:pic>
    </p:spTree>
    <p:extLst>
      <p:ext uri="{BB962C8B-B14F-4D97-AF65-F5344CB8AC3E}">
        <p14:creationId xmlns:p14="http://schemas.microsoft.com/office/powerpoint/2010/main" val="2703918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6DB05-81D4-4078-B96A-F5047DA6F13F}"/>
              </a:ext>
            </a:extLst>
          </p:cNvPr>
          <p:cNvSpPr>
            <a:spLocks noGrp="1"/>
          </p:cNvSpPr>
          <p:nvPr>
            <p:ph type="title"/>
          </p:nvPr>
        </p:nvSpPr>
        <p:spPr/>
        <p:txBody>
          <a:bodyPr/>
          <a:lstStyle/>
          <a:p>
            <a:r>
              <a:rPr lang="en-US"/>
              <a:t>Access to HPG</a:t>
            </a:r>
          </a:p>
        </p:txBody>
      </p:sp>
      <p:sp>
        <p:nvSpPr>
          <p:cNvPr id="3" name="Content Placeholder 2">
            <a:extLst>
              <a:ext uri="{FF2B5EF4-FFF2-40B4-BE49-F238E27FC236}">
                <a16:creationId xmlns:a16="http://schemas.microsoft.com/office/drawing/2014/main" id="{A119A392-D175-4DAF-BE55-FB56E4D52B51}"/>
              </a:ext>
            </a:extLst>
          </p:cNvPr>
          <p:cNvSpPr>
            <a:spLocks noGrp="1"/>
          </p:cNvSpPr>
          <p:nvPr>
            <p:ph idx="1"/>
          </p:nvPr>
        </p:nvSpPr>
        <p:spPr>
          <a:xfrm>
            <a:off x="838200" y="1825625"/>
            <a:ext cx="5695462" cy="3882738"/>
          </a:xfrm>
        </p:spPr>
        <p:txBody>
          <a:bodyPr vert="horz" lIns="91440" tIns="45720" rIns="91440" bIns="45720" rtlCol="0" anchor="t">
            <a:normAutofit lnSpcReduction="10000"/>
          </a:bodyPr>
          <a:lstStyle/>
          <a:p>
            <a:r>
              <a:rPr lang="en-US" sz="2400"/>
              <a:t>Putty allows you to login to HPG and work in the command-line via a terminal.</a:t>
            </a:r>
            <a:endParaRPr lang="en-US" sz="2400">
              <a:cs typeface="Calibri"/>
            </a:endParaRPr>
          </a:p>
          <a:p>
            <a:r>
              <a:rPr lang="en-US" sz="2400"/>
              <a:t>WinSCP allows you to transfer files from your local Windows computer to HPG.</a:t>
            </a:r>
          </a:p>
          <a:p>
            <a:r>
              <a:rPr lang="en-US" sz="2400"/>
              <a:t>Putty &amp; WinSCP are free software that are usually approved for use by most IT departments but there are other programs besides these that work the same.</a:t>
            </a:r>
          </a:p>
          <a:p>
            <a:pPr lvl="1"/>
            <a:r>
              <a:rPr lang="en-US" sz="2000"/>
              <a:t>You can always discuss those options with your IT department.</a:t>
            </a:r>
            <a:endParaRPr lang="en-US" sz="2000">
              <a:cs typeface="Calibri"/>
            </a:endParaRPr>
          </a:p>
        </p:txBody>
      </p:sp>
      <p:sp>
        <p:nvSpPr>
          <p:cNvPr id="4" name="Slide Number Placeholder 3">
            <a:extLst>
              <a:ext uri="{FF2B5EF4-FFF2-40B4-BE49-F238E27FC236}">
                <a16:creationId xmlns:a16="http://schemas.microsoft.com/office/drawing/2014/main" id="{1A2D6931-71B7-414B-91E2-4B8131A85AC9}"/>
              </a:ext>
            </a:extLst>
          </p:cNvPr>
          <p:cNvSpPr>
            <a:spLocks noGrp="1"/>
          </p:cNvSpPr>
          <p:nvPr>
            <p:ph type="sldNum" sz="quarter" idx="12"/>
          </p:nvPr>
        </p:nvSpPr>
        <p:spPr/>
        <p:txBody>
          <a:bodyPr/>
          <a:lstStyle/>
          <a:p>
            <a:fld id="{694F3B2D-F8DB-4B2E-832D-AE163D115F98}" type="slidenum">
              <a:rPr lang="en-US" smtClean="0"/>
              <a:t>12</a:t>
            </a:fld>
            <a:endParaRPr lang="en-US"/>
          </a:p>
        </p:txBody>
      </p:sp>
      <p:pic>
        <p:nvPicPr>
          <p:cNvPr id="7" name="Content Placeholder 4">
            <a:extLst>
              <a:ext uri="{FF2B5EF4-FFF2-40B4-BE49-F238E27FC236}">
                <a16:creationId xmlns:a16="http://schemas.microsoft.com/office/drawing/2014/main" id="{06A31ACF-B7BE-48F1-AF76-65B7178D74F8}"/>
              </a:ext>
            </a:extLst>
          </p:cNvPr>
          <p:cNvPicPr>
            <a:picLocks noChangeAspect="1"/>
          </p:cNvPicPr>
          <p:nvPr/>
        </p:nvPicPr>
        <p:blipFill>
          <a:blip r:embed="rId2"/>
          <a:stretch>
            <a:fillRect/>
          </a:stretch>
        </p:blipFill>
        <p:spPr>
          <a:xfrm>
            <a:off x="462041" y="5708363"/>
            <a:ext cx="1348098" cy="830549"/>
          </a:xfrm>
          <a:prstGeom prst="rect">
            <a:avLst/>
          </a:prstGeom>
        </p:spPr>
      </p:pic>
      <p:pic>
        <p:nvPicPr>
          <p:cNvPr id="11" name="Picture 10">
            <a:extLst>
              <a:ext uri="{FF2B5EF4-FFF2-40B4-BE49-F238E27FC236}">
                <a16:creationId xmlns:a16="http://schemas.microsoft.com/office/drawing/2014/main" id="{CC52F1A7-1420-4D55-B8A3-545D7873B526}"/>
              </a:ext>
            </a:extLst>
          </p:cNvPr>
          <p:cNvPicPr>
            <a:picLocks noChangeAspect="1"/>
          </p:cNvPicPr>
          <p:nvPr/>
        </p:nvPicPr>
        <p:blipFill>
          <a:blip r:embed="rId3"/>
          <a:stretch>
            <a:fillRect/>
          </a:stretch>
        </p:blipFill>
        <p:spPr>
          <a:xfrm>
            <a:off x="6533662" y="1825624"/>
            <a:ext cx="4556369" cy="3747801"/>
          </a:xfrm>
          <a:prstGeom prst="rect">
            <a:avLst/>
          </a:prstGeom>
        </p:spPr>
      </p:pic>
    </p:spTree>
    <p:extLst>
      <p:ext uri="{BB962C8B-B14F-4D97-AF65-F5344CB8AC3E}">
        <p14:creationId xmlns:p14="http://schemas.microsoft.com/office/powerpoint/2010/main" val="2874294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8CEA8-8C97-4378-AB6F-62F0CCC44594}"/>
              </a:ext>
            </a:extLst>
          </p:cNvPr>
          <p:cNvSpPr>
            <a:spLocks noGrp="1"/>
          </p:cNvSpPr>
          <p:nvPr>
            <p:ph type="title"/>
          </p:nvPr>
        </p:nvSpPr>
        <p:spPr/>
        <p:txBody>
          <a:bodyPr/>
          <a:lstStyle/>
          <a:p>
            <a:r>
              <a:rPr lang="en-US" err="1"/>
              <a:t>HiPerGator</a:t>
            </a:r>
            <a:r>
              <a:rPr lang="en-US"/>
              <a:t> State Groups</a:t>
            </a:r>
          </a:p>
        </p:txBody>
      </p:sp>
      <p:sp>
        <p:nvSpPr>
          <p:cNvPr id="4" name="Slide Number Placeholder 3">
            <a:extLst>
              <a:ext uri="{FF2B5EF4-FFF2-40B4-BE49-F238E27FC236}">
                <a16:creationId xmlns:a16="http://schemas.microsoft.com/office/drawing/2014/main" id="{A612046C-0E13-4C76-86C4-D82145BF5927}"/>
              </a:ext>
            </a:extLst>
          </p:cNvPr>
          <p:cNvSpPr>
            <a:spLocks noGrp="1"/>
          </p:cNvSpPr>
          <p:nvPr>
            <p:ph type="sldNum" sz="quarter" idx="12"/>
          </p:nvPr>
        </p:nvSpPr>
        <p:spPr/>
        <p:txBody>
          <a:bodyPr/>
          <a:lstStyle/>
          <a:p>
            <a:fld id="{694F3B2D-F8DB-4B2E-832D-AE163D115F98}" type="slidenum">
              <a:rPr lang="en-US" smtClean="0"/>
              <a:t>13</a:t>
            </a:fld>
            <a:endParaRPr lang="en-US"/>
          </a:p>
        </p:txBody>
      </p:sp>
      <p:pic>
        <p:nvPicPr>
          <p:cNvPr id="5" name="Content Placeholder 4">
            <a:extLst>
              <a:ext uri="{FF2B5EF4-FFF2-40B4-BE49-F238E27FC236}">
                <a16:creationId xmlns:a16="http://schemas.microsoft.com/office/drawing/2014/main" id="{7C391C26-42DF-4522-BBED-C1D423FD65CA}"/>
              </a:ext>
            </a:extLst>
          </p:cNvPr>
          <p:cNvPicPr>
            <a:picLocks noChangeAspect="1"/>
          </p:cNvPicPr>
          <p:nvPr/>
        </p:nvPicPr>
        <p:blipFill>
          <a:blip r:embed="rId2"/>
          <a:stretch>
            <a:fillRect/>
          </a:stretch>
        </p:blipFill>
        <p:spPr>
          <a:xfrm>
            <a:off x="462041" y="5708363"/>
            <a:ext cx="1348098" cy="830549"/>
          </a:xfrm>
          <a:prstGeom prst="rect">
            <a:avLst/>
          </a:prstGeom>
        </p:spPr>
      </p:pic>
      <p:sp>
        <p:nvSpPr>
          <p:cNvPr id="7" name="TextBox 6">
            <a:extLst>
              <a:ext uri="{FF2B5EF4-FFF2-40B4-BE49-F238E27FC236}">
                <a16:creationId xmlns:a16="http://schemas.microsoft.com/office/drawing/2014/main" id="{D48D67ED-7D24-4174-B171-0C0A54FC33B7}"/>
              </a:ext>
            </a:extLst>
          </p:cNvPr>
          <p:cNvSpPr txBox="1"/>
          <p:nvPr/>
        </p:nvSpPr>
        <p:spPr>
          <a:xfrm flipH="1">
            <a:off x="7870091" y="2523966"/>
            <a:ext cx="3411170" cy="923330"/>
          </a:xfrm>
          <a:prstGeom prst="rect">
            <a:avLst/>
          </a:prstGeom>
          <a:noFill/>
        </p:spPr>
        <p:txBody>
          <a:bodyPr wrap="square" lIns="91440" tIns="45720" rIns="91440" bIns="45720" rtlCol="0" anchor="t">
            <a:spAutoFit/>
          </a:bodyPr>
          <a:lstStyle/>
          <a:p>
            <a:r>
              <a:rPr lang="en-US" b="1"/>
              <a:t>1 Normalized Computing Unit</a:t>
            </a:r>
            <a:endParaRPr lang="en-US" b="1">
              <a:cs typeface="Calibri"/>
            </a:endParaRPr>
          </a:p>
          <a:p>
            <a:r>
              <a:rPr lang="en-US" b="1"/>
              <a:t>1(NCU) = 1 CPU with 8 GB RAM</a:t>
            </a:r>
            <a:endParaRPr lang="en-US" b="1">
              <a:cs typeface="Calibri"/>
            </a:endParaRPr>
          </a:p>
          <a:p>
            <a:endParaRPr lang="en-US"/>
          </a:p>
        </p:txBody>
      </p:sp>
      <p:graphicFrame>
        <p:nvGraphicFramePr>
          <p:cNvPr id="13" name="Content Placeholder 12">
            <a:extLst>
              <a:ext uri="{FF2B5EF4-FFF2-40B4-BE49-F238E27FC236}">
                <a16:creationId xmlns:a16="http://schemas.microsoft.com/office/drawing/2014/main" id="{525C0657-45B0-4C4C-8499-5AA96485985C}"/>
              </a:ext>
            </a:extLst>
          </p:cNvPr>
          <p:cNvGraphicFramePr>
            <a:graphicFrameLocks noGrp="1"/>
          </p:cNvGraphicFramePr>
          <p:nvPr>
            <p:ph idx="1"/>
            <p:extLst>
              <p:ext uri="{D42A27DB-BD31-4B8C-83A1-F6EECF244321}">
                <p14:modId xmlns:p14="http://schemas.microsoft.com/office/powerpoint/2010/main" val="13734430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408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3619-F638-482E-AF3E-D0E822849BB6}"/>
              </a:ext>
            </a:extLst>
          </p:cNvPr>
          <p:cNvSpPr>
            <a:spLocks noGrp="1"/>
          </p:cNvSpPr>
          <p:nvPr>
            <p:ph type="title"/>
          </p:nvPr>
        </p:nvSpPr>
        <p:spPr/>
        <p:txBody>
          <a:bodyPr/>
          <a:lstStyle/>
          <a:p>
            <a:r>
              <a:rPr lang="en-US" err="1"/>
              <a:t>HiPerGator</a:t>
            </a:r>
            <a:r>
              <a:rPr lang="en-US"/>
              <a:t> State Groups</a:t>
            </a:r>
          </a:p>
        </p:txBody>
      </p:sp>
      <p:pic>
        <p:nvPicPr>
          <p:cNvPr id="6" name="Content Placeholder 5">
            <a:extLst>
              <a:ext uri="{FF2B5EF4-FFF2-40B4-BE49-F238E27FC236}">
                <a16:creationId xmlns:a16="http://schemas.microsoft.com/office/drawing/2014/main" id="{B25EE92E-87EF-4957-9331-D7724B1A1961}"/>
              </a:ext>
            </a:extLst>
          </p:cNvPr>
          <p:cNvPicPr>
            <a:picLocks noGrp="1" noChangeAspect="1"/>
          </p:cNvPicPr>
          <p:nvPr>
            <p:ph idx="1"/>
          </p:nvPr>
        </p:nvPicPr>
        <p:blipFill>
          <a:blip r:embed="rId2"/>
          <a:stretch>
            <a:fillRect/>
          </a:stretch>
        </p:blipFill>
        <p:spPr>
          <a:xfrm>
            <a:off x="632926" y="1335691"/>
            <a:ext cx="10515600" cy="4031481"/>
          </a:xfrm>
          <a:prstGeom prst="rect">
            <a:avLst/>
          </a:prstGeom>
        </p:spPr>
      </p:pic>
      <p:sp>
        <p:nvSpPr>
          <p:cNvPr id="4" name="Slide Number Placeholder 3">
            <a:extLst>
              <a:ext uri="{FF2B5EF4-FFF2-40B4-BE49-F238E27FC236}">
                <a16:creationId xmlns:a16="http://schemas.microsoft.com/office/drawing/2014/main" id="{E7661547-FF89-4F0C-B079-FF3C23E0C185}"/>
              </a:ext>
            </a:extLst>
          </p:cNvPr>
          <p:cNvSpPr>
            <a:spLocks noGrp="1"/>
          </p:cNvSpPr>
          <p:nvPr>
            <p:ph type="sldNum" sz="quarter" idx="12"/>
          </p:nvPr>
        </p:nvSpPr>
        <p:spPr/>
        <p:txBody>
          <a:bodyPr/>
          <a:lstStyle/>
          <a:p>
            <a:fld id="{694F3B2D-F8DB-4B2E-832D-AE163D115F98}" type="slidenum">
              <a:rPr lang="en-US" smtClean="0"/>
              <a:t>14</a:t>
            </a:fld>
            <a:endParaRPr lang="en-US"/>
          </a:p>
        </p:txBody>
      </p:sp>
      <p:pic>
        <p:nvPicPr>
          <p:cNvPr id="5" name="Content Placeholder 4">
            <a:extLst>
              <a:ext uri="{FF2B5EF4-FFF2-40B4-BE49-F238E27FC236}">
                <a16:creationId xmlns:a16="http://schemas.microsoft.com/office/drawing/2014/main" id="{3C733952-C3DC-4DF4-A0E3-5FDCDF63D02C}"/>
              </a:ext>
            </a:extLst>
          </p:cNvPr>
          <p:cNvPicPr>
            <a:picLocks noChangeAspect="1"/>
          </p:cNvPicPr>
          <p:nvPr/>
        </p:nvPicPr>
        <p:blipFill>
          <a:blip r:embed="rId3"/>
          <a:stretch>
            <a:fillRect/>
          </a:stretch>
        </p:blipFill>
        <p:spPr>
          <a:xfrm>
            <a:off x="462041" y="5708363"/>
            <a:ext cx="1348098" cy="830549"/>
          </a:xfrm>
          <a:prstGeom prst="rect">
            <a:avLst/>
          </a:prstGeom>
        </p:spPr>
      </p:pic>
      <p:pic>
        <p:nvPicPr>
          <p:cNvPr id="7" name="Picture 6">
            <a:extLst>
              <a:ext uri="{FF2B5EF4-FFF2-40B4-BE49-F238E27FC236}">
                <a16:creationId xmlns:a16="http://schemas.microsoft.com/office/drawing/2014/main" id="{5A88E268-E19F-4BC7-BA44-34FD7D090C77}"/>
              </a:ext>
            </a:extLst>
          </p:cNvPr>
          <p:cNvPicPr>
            <a:picLocks noChangeAspect="1"/>
          </p:cNvPicPr>
          <p:nvPr/>
        </p:nvPicPr>
        <p:blipFill>
          <a:blip r:embed="rId4"/>
          <a:stretch>
            <a:fillRect/>
          </a:stretch>
        </p:blipFill>
        <p:spPr>
          <a:xfrm>
            <a:off x="4281548" y="4986623"/>
            <a:ext cx="469433" cy="451143"/>
          </a:xfrm>
          <a:prstGeom prst="rect">
            <a:avLst/>
          </a:prstGeom>
        </p:spPr>
      </p:pic>
      <p:pic>
        <p:nvPicPr>
          <p:cNvPr id="8" name="Picture 7">
            <a:extLst>
              <a:ext uri="{FF2B5EF4-FFF2-40B4-BE49-F238E27FC236}">
                <a16:creationId xmlns:a16="http://schemas.microsoft.com/office/drawing/2014/main" id="{375A57B6-87AC-405A-B5FE-A8B68A2F9E5B}"/>
              </a:ext>
            </a:extLst>
          </p:cNvPr>
          <p:cNvPicPr>
            <a:picLocks noChangeAspect="1"/>
          </p:cNvPicPr>
          <p:nvPr/>
        </p:nvPicPr>
        <p:blipFill>
          <a:blip r:embed="rId5"/>
          <a:stretch>
            <a:fillRect/>
          </a:stretch>
        </p:blipFill>
        <p:spPr>
          <a:xfrm>
            <a:off x="4281548" y="5485839"/>
            <a:ext cx="469433" cy="445047"/>
          </a:xfrm>
          <a:prstGeom prst="rect">
            <a:avLst/>
          </a:prstGeom>
        </p:spPr>
      </p:pic>
      <p:pic>
        <p:nvPicPr>
          <p:cNvPr id="9" name="Picture 8">
            <a:extLst>
              <a:ext uri="{FF2B5EF4-FFF2-40B4-BE49-F238E27FC236}">
                <a16:creationId xmlns:a16="http://schemas.microsoft.com/office/drawing/2014/main" id="{B66AFB30-E419-4E6C-A534-84C243F780EC}"/>
              </a:ext>
            </a:extLst>
          </p:cNvPr>
          <p:cNvPicPr>
            <a:picLocks noChangeAspect="1"/>
          </p:cNvPicPr>
          <p:nvPr/>
        </p:nvPicPr>
        <p:blipFill>
          <a:blip r:embed="rId6"/>
          <a:stretch>
            <a:fillRect/>
          </a:stretch>
        </p:blipFill>
        <p:spPr>
          <a:xfrm>
            <a:off x="4269355" y="5978959"/>
            <a:ext cx="481626" cy="438950"/>
          </a:xfrm>
          <a:prstGeom prst="rect">
            <a:avLst/>
          </a:prstGeom>
        </p:spPr>
      </p:pic>
      <p:sp>
        <p:nvSpPr>
          <p:cNvPr id="11" name="TextBox 10">
            <a:extLst>
              <a:ext uri="{FF2B5EF4-FFF2-40B4-BE49-F238E27FC236}">
                <a16:creationId xmlns:a16="http://schemas.microsoft.com/office/drawing/2014/main" id="{B3D5F468-2E18-47E1-928A-CDD6FDC21FA3}"/>
              </a:ext>
            </a:extLst>
          </p:cNvPr>
          <p:cNvSpPr txBox="1"/>
          <p:nvPr/>
        </p:nvSpPr>
        <p:spPr>
          <a:xfrm>
            <a:off x="4908063" y="5027528"/>
            <a:ext cx="2665046" cy="369332"/>
          </a:xfrm>
          <a:prstGeom prst="rect">
            <a:avLst/>
          </a:prstGeom>
          <a:noFill/>
        </p:spPr>
        <p:txBody>
          <a:bodyPr wrap="square" rtlCol="0">
            <a:spAutoFit/>
          </a:bodyPr>
          <a:lstStyle/>
          <a:p>
            <a:r>
              <a:rPr lang="en-US"/>
              <a:t>Data/files private to group</a:t>
            </a:r>
          </a:p>
        </p:txBody>
      </p:sp>
      <p:sp>
        <p:nvSpPr>
          <p:cNvPr id="12" name="TextBox 11">
            <a:extLst>
              <a:ext uri="{FF2B5EF4-FFF2-40B4-BE49-F238E27FC236}">
                <a16:creationId xmlns:a16="http://schemas.microsoft.com/office/drawing/2014/main" id="{E8D79B20-2911-401D-BDA4-36748C89AED5}"/>
              </a:ext>
            </a:extLst>
          </p:cNvPr>
          <p:cNvSpPr txBox="1"/>
          <p:nvPr/>
        </p:nvSpPr>
        <p:spPr>
          <a:xfrm>
            <a:off x="4908064" y="5509810"/>
            <a:ext cx="4234728" cy="369332"/>
          </a:xfrm>
          <a:prstGeom prst="rect">
            <a:avLst/>
          </a:prstGeom>
          <a:noFill/>
        </p:spPr>
        <p:txBody>
          <a:bodyPr wrap="square" rtlCol="0">
            <a:spAutoFit/>
          </a:bodyPr>
          <a:lstStyle/>
          <a:p>
            <a:r>
              <a:rPr lang="en-US"/>
              <a:t>Data/files private to group &amp; BPHL-Florida</a:t>
            </a:r>
          </a:p>
        </p:txBody>
      </p:sp>
      <p:sp>
        <p:nvSpPr>
          <p:cNvPr id="13" name="TextBox 12">
            <a:extLst>
              <a:ext uri="{FF2B5EF4-FFF2-40B4-BE49-F238E27FC236}">
                <a16:creationId xmlns:a16="http://schemas.microsoft.com/office/drawing/2014/main" id="{B9573A2B-B425-4080-A994-90F46ABE6061}"/>
              </a:ext>
            </a:extLst>
          </p:cNvPr>
          <p:cNvSpPr txBox="1"/>
          <p:nvPr/>
        </p:nvSpPr>
        <p:spPr>
          <a:xfrm>
            <a:off x="4908063" y="5978959"/>
            <a:ext cx="3811324" cy="369332"/>
          </a:xfrm>
          <a:prstGeom prst="rect">
            <a:avLst/>
          </a:prstGeom>
          <a:noFill/>
        </p:spPr>
        <p:txBody>
          <a:bodyPr wrap="square" rtlCol="0">
            <a:spAutoFit/>
          </a:bodyPr>
          <a:lstStyle/>
          <a:p>
            <a:r>
              <a:rPr lang="en-US"/>
              <a:t>Data/files private to user</a:t>
            </a:r>
          </a:p>
        </p:txBody>
      </p:sp>
    </p:spTree>
    <p:extLst>
      <p:ext uri="{BB962C8B-B14F-4D97-AF65-F5344CB8AC3E}">
        <p14:creationId xmlns:p14="http://schemas.microsoft.com/office/powerpoint/2010/main" val="2441862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AE829-E74C-4051-9BFA-9DACD69A47EB}"/>
              </a:ext>
            </a:extLst>
          </p:cNvPr>
          <p:cNvSpPr>
            <a:spLocks noGrp="1"/>
          </p:cNvSpPr>
          <p:nvPr>
            <p:ph type="title"/>
          </p:nvPr>
        </p:nvSpPr>
        <p:spPr/>
        <p:txBody>
          <a:bodyPr/>
          <a:lstStyle/>
          <a:p>
            <a:r>
              <a:rPr lang="en-US"/>
              <a:t>Storage on HPG</a:t>
            </a:r>
          </a:p>
        </p:txBody>
      </p:sp>
      <p:sp>
        <p:nvSpPr>
          <p:cNvPr id="3" name="Content Placeholder 2">
            <a:extLst>
              <a:ext uri="{FF2B5EF4-FFF2-40B4-BE49-F238E27FC236}">
                <a16:creationId xmlns:a16="http://schemas.microsoft.com/office/drawing/2014/main" id="{2F38A3E0-80CE-494A-82D3-B3A206602808}"/>
              </a:ext>
            </a:extLst>
          </p:cNvPr>
          <p:cNvSpPr>
            <a:spLocks noGrp="1"/>
          </p:cNvSpPr>
          <p:nvPr>
            <p:ph idx="1"/>
          </p:nvPr>
        </p:nvSpPr>
        <p:spPr>
          <a:xfrm>
            <a:off x="841923" y="1451814"/>
            <a:ext cx="9956800" cy="3965575"/>
          </a:xfrm>
        </p:spPr>
        <p:txBody>
          <a:bodyPr vert="horz" lIns="91440" tIns="45720" rIns="91440" bIns="45720" rtlCol="0" anchor="t">
            <a:normAutofit fontScale="77500" lnSpcReduction="20000"/>
          </a:bodyPr>
          <a:lstStyle/>
          <a:p>
            <a:r>
              <a:rPr lang="en-US" sz="2300" b="1"/>
              <a:t>Home storage</a:t>
            </a:r>
            <a:r>
              <a:rPr lang="en-US" sz="2300"/>
              <a:t>: /home/&lt;user&gt; </a:t>
            </a:r>
          </a:p>
          <a:p>
            <a:pPr marL="0" indent="0">
              <a:buNone/>
            </a:pPr>
            <a:r>
              <a:rPr lang="en-US" sz="2300"/>
              <a:t>                          - 40 GB limit</a:t>
            </a:r>
            <a:endParaRPr lang="en-US" sz="2300">
              <a:cs typeface="Calibri"/>
            </a:endParaRPr>
          </a:p>
          <a:p>
            <a:pPr marL="0" indent="0">
              <a:buNone/>
            </a:pPr>
            <a:r>
              <a:rPr lang="en-US" sz="2300"/>
              <a:t>                          - scripts, code, compiled applications</a:t>
            </a:r>
            <a:endParaRPr lang="en-US" sz="2300">
              <a:cs typeface="Calibri"/>
            </a:endParaRPr>
          </a:p>
          <a:p>
            <a:r>
              <a:rPr lang="en-US" sz="2300" b="1"/>
              <a:t>Blue storage</a:t>
            </a:r>
            <a:r>
              <a:rPr lang="en-US" sz="2300"/>
              <a:t>: /blue/&lt;group&gt;/&lt;user&gt;; short-term, high-performance storage</a:t>
            </a:r>
            <a:endParaRPr lang="en-US" sz="2300">
              <a:cs typeface="Calibri"/>
            </a:endParaRPr>
          </a:p>
          <a:p>
            <a:r>
              <a:rPr lang="en-US" sz="2300" b="1"/>
              <a:t>Orange storage</a:t>
            </a:r>
            <a:r>
              <a:rPr lang="en-US" sz="2300"/>
              <a:t>: /orange/&lt;group&gt;/; long term storage</a:t>
            </a:r>
            <a:endParaRPr lang="en-US" sz="2300">
              <a:cs typeface="Calibri"/>
            </a:endParaRPr>
          </a:p>
          <a:p>
            <a:r>
              <a:rPr lang="en-US" sz="2300"/>
              <a:t>To check your storage, you can navigate to the command line and enter</a:t>
            </a:r>
            <a:endParaRPr lang="en-US" sz="2300">
              <a:cs typeface="Calibri"/>
            </a:endParaRPr>
          </a:p>
          <a:p>
            <a:pPr marL="0" indent="0">
              <a:buNone/>
            </a:pPr>
            <a:r>
              <a:rPr lang="en-US" sz="2300"/>
              <a:t>                     </a:t>
            </a:r>
            <a:r>
              <a:rPr lang="en-US" sz="2300" err="1"/>
              <a:t>blue_quota</a:t>
            </a:r>
            <a:endParaRPr lang="en-US" sz="2300"/>
          </a:p>
          <a:p>
            <a:pPr marL="0" indent="0">
              <a:buNone/>
            </a:pPr>
            <a:r>
              <a:rPr lang="en-US" sz="2300"/>
              <a:t>                     </a:t>
            </a:r>
            <a:r>
              <a:rPr lang="en-US" sz="2300" err="1"/>
              <a:t>orange_quota</a:t>
            </a:r>
            <a:endParaRPr lang="en-US" sz="2300"/>
          </a:p>
          <a:p>
            <a:r>
              <a:rPr lang="en-US" sz="2300"/>
              <a:t>Orange and Blue storage quotas are at the group level and based on investment.</a:t>
            </a:r>
            <a:endParaRPr lang="en-US" sz="2300">
              <a:cs typeface="Calibri"/>
            </a:endParaRPr>
          </a:p>
          <a:p>
            <a:r>
              <a:rPr lang="en-US" sz="2300"/>
              <a:t>Also, if you have data that you are not actively using on </a:t>
            </a:r>
            <a:r>
              <a:rPr lang="en-US" sz="2300" err="1"/>
              <a:t>HiPerGator</a:t>
            </a:r>
            <a:r>
              <a:rPr lang="en-US" sz="2300"/>
              <a:t>, make sure you move the data to orange storage or to separate storage off </a:t>
            </a:r>
            <a:r>
              <a:rPr lang="en-US" sz="2300" err="1"/>
              <a:t>HiPerGator</a:t>
            </a:r>
            <a:r>
              <a:rPr lang="en-US" sz="2300"/>
              <a:t>.</a:t>
            </a:r>
            <a:endParaRPr lang="en-US" sz="2300">
              <a:cs typeface="Calibri"/>
            </a:endParaRPr>
          </a:p>
          <a:p>
            <a:r>
              <a:rPr lang="en-US" sz="2300"/>
              <a:t>As every lab is different, make sure your laboratory has a long-term data storage plans like</a:t>
            </a:r>
            <a:r>
              <a:rPr lang="en-US" sz="2300" b="1"/>
              <a:t> cloud</a:t>
            </a:r>
            <a:r>
              <a:rPr lang="en-US" sz="2300"/>
              <a:t>, </a:t>
            </a:r>
            <a:r>
              <a:rPr lang="en-US" sz="2300" b="1"/>
              <a:t>server or hard drive backups </a:t>
            </a:r>
            <a:r>
              <a:rPr lang="en-US" sz="2300"/>
              <a:t>that follow your lab’s data retention policies.</a:t>
            </a:r>
            <a:endParaRPr lang="en-US" sz="2300">
              <a:cs typeface="Calibri"/>
            </a:endParaRPr>
          </a:p>
          <a:p>
            <a:endParaRPr lang="en-US"/>
          </a:p>
        </p:txBody>
      </p:sp>
      <p:sp>
        <p:nvSpPr>
          <p:cNvPr id="4" name="Slide Number Placeholder 3">
            <a:extLst>
              <a:ext uri="{FF2B5EF4-FFF2-40B4-BE49-F238E27FC236}">
                <a16:creationId xmlns:a16="http://schemas.microsoft.com/office/drawing/2014/main" id="{AD370402-3036-42D4-A59C-FD9C0849D24E}"/>
              </a:ext>
            </a:extLst>
          </p:cNvPr>
          <p:cNvSpPr>
            <a:spLocks noGrp="1"/>
          </p:cNvSpPr>
          <p:nvPr>
            <p:ph type="sldNum" sz="quarter" idx="12"/>
          </p:nvPr>
        </p:nvSpPr>
        <p:spPr/>
        <p:txBody>
          <a:bodyPr/>
          <a:lstStyle/>
          <a:p>
            <a:fld id="{694F3B2D-F8DB-4B2E-832D-AE163D115F98}" type="slidenum">
              <a:rPr lang="en-US" smtClean="0"/>
              <a:t>15</a:t>
            </a:fld>
            <a:endParaRPr lang="en-US"/>
          </a:p>
        </p:txBody>
      </p:sp>
      <p:pic>
        <p:nvPicPr>
          <p:cNvPr id="5" name="Content Placeholder 4">
            <a:extLst>
              <a:ext uri="{FF2B5EF4-FFF2-40B4-BE49-F238E27FC236}">
                <a16:creationId xmlns:a16="http://schemas.microsoft.com/office/drawing/2014/main" id="{B8CC9830-2E14-46D1-B42A-913B87B4DB32}"/>
              </a:ext>
            </a:extLst>
          </p:cNvPr>
          <p:cNvPicPr>
            <a:picLocks noChangeAspect="1"/>
          </p:cNvPicPr>
          <p:nvPr/>
        </p:nvPicPr>
        <p:blipFill>
          <a:blip r:embed="rId2"/>
          <a:stretch>
            <a:fillRect/>
          </a:stretch>
        </p:blipFill>
        <p:spPr>
          <a:xfrm>
            <a:off x="462041" y="5708363"/>
            <a:ext cx="1348098" cy="830549"/>
          </a:xfrm>
          <a:prstGeom prst="rect">
            <a:avLst/>
          </a:prstGeom>
        </p:spPr>
      </p:pic>
    </p:spTree>
    <p:extLst>
      <p:ext uri="{BB962C8B-B14F-4D97-AF65-F5344CB8AC3E}">
        <p14:creationId xmlns:p14="http://schemas.microsoft.com/office/powerpoint/2010/main" val="2144826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74F1B-E01D-42DE-9C9B-9FF729774FAE}"/>
              </a:ext>
            </a:extLst>
          </p:cNvPr>
          <p:cNvSpPr>
            <a:spLocks noGrp="1"/>
          </p:cNvSpPr>
          <p:nvPr>
            <p:ph type="title"/>
          </p:nvPr>
        </p:nvSpPr>
        <p:spPr/>
        <p:txBody>
          <a:bodyPr/>
          <a:lstStyle/>
          <a:p>
            <a:r>
              <a:rPr lang="en-US"/>
              <a:t>Interactive Sessions</a:t>
            </a:r>
          </a:p>
        </p:txBody>
      </p:sp>
      <p:sp>
        <p:nvSpPr>
          <p:cNvPr id="3" name="Content Placeholder 2">
            <a:extLst>
              <a:ext uri="{FF2B5EF4-FFF2-40B4-BE49-F238E27FC236}">
                <a16:creationId xmlns:a16="http://schemas.microsoft.com/office/drawing/2014/main" id="{36169237-B3A7-40C3-A997-6E0D27ED7679}"/>
              </a:ext>
            </a:extLst>
          </p:cNvPr>
          <p:cNvSpPr>
            <a:spLocks noGrp="1"/>
          </p:cNvSpPr>
          <p:nvPr>
            <p:ph idx="1"/>
          </p:nvPr>
        </p:nvSpPr>
        <p:spPr>
          <a:xfrm>
            <a:off x="838200" y="1494946"/>
            <a:ext cx="10515600" cy="3882738"/>
          </a:xfrm>
        </p:spPr>
        <p:txBody>
          <a:bodyPr vert="horz" lIns="91440" tIns="45720" rIns="91440" bIns="45720" rtlCol="0" anchor="t">
            <a:normAutofit fontScale="92500" lnSpcReduction="20000"/>
          </a:bodyPr>
          <a:lstStyle/>
          <a:p>
            <a:r>
              <a:rPr lang="en-US"/>
              <a:t>For testing out tools in the command line that require more resources like space and time, you can use the below command </a:t>
            </a:r>
            <a:endParaRPr lang="en-US" sz="1800">
              <a:solidFill>
                <a:srgbClr val="000000"/>
              </a:solidFill>
              <a:latin typeface="Segoe UI"/>
              <a:cs typeface="Times New Roman"/>
            </a:endParaRPr>
          </a:p>
          <a:p>
            <a:pPr marL="0" indent="0">
              <a:buNone/>
            </a:pPr>
            <a:r>
              <a:rPr lang="en-US" sz="1800" err="1">
                <a:solidFill>
                  <a:srgbClr val="242424"/>
                </a:solidFill>
                <a:effectLst/>
                <a:latin typeface="Segoe UI"/>
                <a:ea typeface="Times New Roman" panose="02020603050405020304" pitchFamily="18" charset="0"/>
                <a:cs typeface="Times New Roman"/>
              </a:rPr>
              <a:t>srun</a:t>
            </a:r>
            <a:r>
              <a:rPr lang="en-US" sz="1800">
                <a:solidFill>
                  <a:srgbClr val="242424"/>
                </a:solidFill>
                <a:effectLst/>
                <a:latin typeface="Segoe UI"/>
                <a:ea typeface="Times New Roman" panose="02020603050405020304" pitchFamily="18" charset="0"/>
                <a:cs typeface="Times New Roman"/>
              </a:rPr>
              <a:t> --</a:t>
            </a:r>
            <a:r>
              <a:rPr lang="en-US" sz="1800" err="1">
                <a:solidFill>
                  <a:srgbClr val="242424"/>
                </a:solidFill>
                <a:effectLst/>
                <a:latin typeface="Segoe UI"/>
                <a:ea typeface="Times New Roman" panose="02020603050405020304" pitchFamily="18" charset="0"/>
                <a:cs typeface="Times New Roman"/>
              </a:rPr>
              <a:t>qos</a:t>
            </a:r>
            <a:r>
              <a:rPr lang="en-US" sz="1800">
                <a:solidFill>
                  <a:srgbClr val="242424"/>
                </a:solidFill>
                <a:effectLst/>
                <a:latin typeface="Segoe UI"/>
                <a:ea typeface="Times New Roman" panose="02020603050405020304" pitchFamily="18" charset="0"/>
                <a:cs typeface="Times New Roman"/>
              </a:rPr>
              <a:t>=</a:t>
            </a:r>
            <a:r>
              <a:rPr lang="en-US" sz="1800" err="1">
                <a:solidFill>
                  <a:srgbClr val="242424"/>
                </a:solidFill>
                <a:effectLst/>
                <a:latin typeface="Segoe UI"/>
                <a:ea typeface="Times New Roman" panose="02020603050405020304" pitchFamily="18" charset="0"/>
                <a:cs typeface="Times New Roman"/>
              </a:rPr>
              <a:t>bphl</a:t>
            </a:r>
            <a:r>
              <a:rPr lang="en-US" sz="1800">
                <a:solidFill>
                  <a:srgbClr val="242424"/>
                </a:solidFill>
                <a:effectLst/>
                <a:latin typeface="Segoe UI"/>
                <a:ea typeface="Times New Roman" panose="02020603050405020304" pitchFamily="18" charset="0"/>
                <a:cs typeface="Times New Roman"/>
              </a:rPr>
              <a:t>-umbrella --account=</a:t>
            </a:r>
            <a:r>
              <a:rPr lang="en-US" sz="1800" err="1">
                <a:solidFill>
                  <a:srgbClr val="242424"/>
                </a:solidFill>
                <a:effectLst/>
                <a:latin typeface="Segoe UI"/>
                <a:ea typeface="Times New Roman" panose="02020603050405020304" pitchFamily="18" charset="0"/>
                <a:cs typeface="Times New Roman"/>
              </a:rPr>
              <a:t>bphl</a:t>
            </a:r>
            <a:r>
              <a:rPr lang="en-US" sz="1800">
                <a:solidFill>
                  <a:srgbClr val="242424"/>
                </a:solidFill>
                <a:effectLst/>
                <a:latin typeface="Segoe UI"/>
                <a:ea typeface="Times New Roman" panose="02020603050405020304" pitchFamily="18" charset="0"/>
                <a:cs typeface="Times New Roman"/>
              </a:rPr>
              <a:t>-umbrella --</a:t>
            </a:r>
            <a:r>
              <a:rPr lang="en-US" sz="1800" err="1">
                <a:solidFill>
                  <a:srgbClr val="242424"/>
                </a:solidFill>
                <a:effectLst/>
                <a:latin typeface="Segoe UI"/>
                <a:ea typeface="Times New Roman" panose="02020603050405020304" pitchFamily="18" charset="0"/>
                <a:cs typeface="Times New Roman"/>
              </a:rPr>
              <a:t>cpus</a:t>
            </a:r>
            <a:r>
              <a:rPr lang="en-US" sz="1800">
                <a:solidFill>
                  <a:srgbClr val="242424"/>
                </a:solidFill>
                <a:effectLst/>
                <a:latin typeface="Segoe UI"/>
                <a:ea typeface="Times New Roman" panose="02020603050405020304" pitchFamily="18" charset="0"/>
                <a:cs typeface="Times New Roman"/>
              </a:rPr>
              <a:t>-per-task=&lt;number of </a:t>
            </a:r>
            <a:r>
              <a:rPr lang="en-US" sz="1800" err="1">
                <a:solidFill>
                  <a:srgbClr val="242424"/>
                </a:solidFill>
                <a:effectLst/>
                <a:latin typeface="Segoe UI"/>
                <a:ea typeface="Times New Roman" panose="02020603050405020304" pitchFamily="18" charset="0"/>
                <a:cs typeface="Times New Roman"/>
              </a:rPr>
              <a:t>cpus</a:t>
            </a:r>
            <a:r>
              <a:rPr lang="en-US" sz="1800">
                <a:solidFill>
                  <a:srgbClr val="242424"/>
                </a:solidFill>
                <a:effectLst/>
                <a:latin typeface="Segoe UI"/>
                <a:ea typeface="Times New Roman" panose="02020603050405020304" pitchFamily="18" charset="0"/>
                <a:cs typeface="Times New Roman"/>
              </a:rPr>
              <a:t>&gt; --mem=&lt;</a:t>
            </a:r>
            <a:r>
              <a:rPr lang="en-US" sz="1800" err="1">
                <a:solidFill>
                  <a:srgbClr val="242424"/>
                </a:solidFill>
                <a:effectLst/>
                <a:latin typeface="Segoe UI"/>
                <a:ea typeface="Times New Roman" panose="02020603050405020304" pitchFamily="18" charset="0"/>
                <a:cs typeface="Times New Roman"/>
              </a:rPr>
              <a:t>memAmount</a:t>
            </a:r>
            <a:r>
              <a:rPr lang="en-US" sz="1800">
                <a:solidFill>
                  <a:srgbClr val="242424"/>
                </a:solidFill>
                <a:effectLst/>
                <a:latin typeface="Segoe UI"/>
                <a:ea typeface="Times New Roman" panose="02020603050405020304" pitchFamily="18" charset="0"/>
                <a:cs typeface="Times New Roman"/>
              </a:rPr>
              <a:t>&gt;</a:t>
            </a:r>
            <a:r>
              <a:rPr lang="en-US" sz="1800" err="1">
                <a:solidFill>
                  <a:srgbClr val="242424"/>
                </a:solidFill>
                <a:effectLst/>
                <a:latin typeface="Segoe UI"/>
                <a:ea typeface="Times New Roman" panose="02020603050405020304" pitchFamily="18" charset="0"/>
                <a:cs typeface="Times New Roman"/>
              </a:rPr>
              <a:t>gb</a:t>
            </a:r>
            <a:r>
              <a:rPr lang="en-US" sz="1800">
                <a:solidFill>
                  <a:srgbClr val="242424"/>
                </a:solidFill>
                <a:effectLst/>
                <a:latin typeface="Segoe UI"/>
                <a:ea typeface="Times New Roman" panose="02020603050405020304" pitchFamily="18" charset="0"/>
                <a:cs typeface="Times New Roman"/>
              </a:rPr>
              <a:t> --time=&lt;time limit&gt; --</a:t>
            </a:r>
            <a:r>
              <a:rPr lang="en-US" sz="1800" err="1">
                <a:solidFill>
                  <a:srgbClr val="242424"/>
                </a:solidFill>
                <a:effectLst/>
                <a:latin typeface="Segoe UI"/>
                <a:ea typeface="Times New Roman" panose="02020603050405020304" pitchFamily="18" charset="0"/>
                <a:cs typeface="Times New Roman"/>
              </a:rPr>
              <a:t>pty</a:t>
            </a:r>
            <a:r>
              <a:rPr lang="en-US" sz="1800">
                <a:solidFill>
                  <a:srgbClr val="242424"/>
                </a:solidFill>
                <a:effectLst/>
                <a:latin typeface="Segoe UI"/>
                <a:ea typeface="Times New Roman" panose="02020603050405020304" pitchFamily="18" charset="0"/>
                <a:cs typeface="Times New Roman"/>
              </a:rPr>
              <a:t> bash -</a:t>
            </a:r>
            <a:r>
              <a:rPr lang="en-US" sz="1800" err="1">
                <a:solidFill>
                  <a:srgbClr val="242424"/>
                </a:solidFill>
                <a:effectLst/>
                <a:latin typeface="Segoe UI"/>
                <a:ea typeface="Times New Roman" panose="02020603050405020304" pitchFamily="18" charset="0"/>
                <a:cs typeface="Times New Roman"/>
              </a:rPr>
              <a:t>i</a:t>
            </a:r>
            <a:endParaRPr lang="en-US" sz="1800">
              <a:effectLst/>
              <a:latin typeface="Segoe UI"/>
              <a:ea typeface="Times New Roman" panose="02020603050405020304" pitchFamily="18" charset="0"/>
              <a:cs typeface="Times New Roman"/>
            </a:endParaRPr>
          </a:p>
          <a:p>
            <a:pPr marL="0" marR="0" indent="0">
              <a:spcBef>
                <a:spcPts val="0"/>
              </a:spcBef>
              <a:spcAft>
                <a:spcPts val="0"/>
              </a:spcAft>
              <a:buNone/>
            </a:pP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p>
            <a:r>
              <a:rPr lang="en-US">
                <a:cs typeface="Calibri"/>
              </a:rPr>
              <a:t>Interactive work (other than managing jobs) should be done on a login node when the following are true:</a:t>
            </a:r>
          </a:p>
          <a:p>
            <a:pPr lvl="1"/>
            <a:r>
              <a:rPr lang="en-US">
                <a:cs typeface="Calibri"/>
              </a:rPr>
              <a:t>No more than 16 cores</a:t>
            </a:r>
          </a:p>
          <a:p>
            <a:pPr lvl="1"/>
            <a:r>
              <a:rPr lang="en-US">
                <a:cs typeface="Calibri"/>
              </a:rPr>
              <a:t>No longer than 10 min (wall time)</a:t>
            </a:r>
          </a:p>
          <a:p>
            <a:pPr lvl="1"/>
            <a:r>
              <a:rPr lang="en-US">
                <a:cs typeface="Calibri"/>
              </a:rPr>
              <a:t>No more than 64 GB of RAM</a:t>
            </a:r>
            <a:endParaRPr lang="en-US"/>
          </a:p>
          <a:p>
            <a:r>
              <a:rPr lang="en-US">
                <a:ea typeface="+mn-lt"/>
                <a:cs typeface="+mn-lt"/>
              </a:rPr>
              <a:t>Otherwise, you need to start an interactive session, as described above, which will allow you to work interactively on a compute node.</a:t>
            </a:r>
          </a:p>
          <a:p>
            <a:pPr marL="0" indent="0">
              <a:buNone/>
            </a:pPr>
            <a:endParaRPr lang="en-US">
              <a:highlight>
                <a:srgbClr val="FFFF00"/>
              </a:highlight>
              <a:cs typeface="Calibri"/>
            </a:endParaRPr>
          </a:p>
        </p:txBody>
      </p:sp>
      <p:sp>
        <p:nvSpPr>
          <p:cNvPr id="4" name="Slide Number Placeholder 3">
            <a:extLst>
              <a:ext uri="{FF2B5EF4-FFF2-40B4-BE49-F238E27FC236}">
                <a16:creationId xmlns:a16="http://schemas.microsoft.com/office/drawing/2014/main" id="{87DC8D43-7915-4DA3-8A49-9E4FDA9032D0}"/>
              </a:ext>
            </a:extLst>
          </p:cNvPr>
          <p:cNvSpPr>
            <a:spLocks noGrp="1"/>
          </p:cNvSpPr>
          <p:nvPr>
            <p:ph type="sldNum" sz="quarter" idx="12"/>
          </p:nvPr>
        </p:nvSpPr>
        <p:spPr/>
        <p:txBody>
          <a:bodyPr/>
          <a:lstStyle/>
          <a:p>
            <a:fld id="{694F3B2D-F8DB-4B2E-832D-AE163D115F98}" type="slidenum">
              <a:rPr lang="en-US" smtClean="0"/>
              <a:t>16</a:t>
            </a:fld>
            <a:endParaRPr lang="en-US"/>
          </a:p>
        </p:txBody>
      </p:sp>
      <p:pic>
        <p:nvPicPr>
          <p:cNvPr id="5" name="Content Placeholder 4">
            <a:extLst>
              <a:ext uri="{FF2B5EF4-FFF2-40B4-BE49-F238E27FC236}">
                <a16:creationId xmlns:a16="http://schemas.microsoft.com/office/drawing/2014/main" id="{35C32DFD-796B-407C-A13D-143F28FA23A6}"/>
              </a:ext>
            </a:extLst>
          </p:cNvPr>
          <p:cNvPicPr>
            <a:picLocks noChangeAspect="1"/>
          </p:cNvPicPr>
          <p:nvPr/>
        </p:nvPicPr>
        <p:blipFill>
          <a:blip r:embed="rId2"/>
          <a:stretch>
            <a:fillRect/>
          </a:stretch>
        </p:blipFill>
        <p:spPr>
          <a:xfrm>
            <a:off x="462041" y="5708363"/>
            <a:ext cx="1348098" cy="830549"/>
          </a:xfrm>
          <a:prstGeom prst="rect">
            <a:avLst/>
          </a:prstGeom>
        </p:spPr>
      </p:pic>
    </p:spTree>
    <p:extLst>
      <p:ext uri="{BB962C8B-B14F-4D97-AF65-F5344CB8AC3E}">
        <p14:creationId xmlns:p14="http://schemas.microsoft.com/office/powerpoint/2010/main" val="3301400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CDDF-6417-44BA-B1E0-12929141D0F0}"/>
              </a:ext>
            </a:extLst>
          </p:cNvPr>
          <p:cNvSpPr>
            <a:spLocks noGrp="1"/>
          </p:cNvSpPr>
          <p:nvPr>
            <p:ph type="title"/>
          </p:nvPr>
        </p:nvSpPr>
        <p:spPr/>
        <p:txBody>
          <a:bodyPr/>
          <a:lstStyle/>
          <a:p>
            <a:r>
              <a:rPr lang="en-US" err="1"/>
              <a:t>HiPerGator</a:t>
            </a:r>
            <a:r>
              <a:rPr lang="en-US"/>
              <a:t> Trainings</a:t>
            </a:r>
          </a:p>
        </p:txBody>
      </p:sp>
      <p:sp>
        <p:nvSpPr>
          <p:cNvPr id="3" name="Content Placeholder 2">
            <a:extLst>
              <a:ext uri="{FF2B5EF4-FFF2-40B4-BE49-F238E27FC236}">
                <a16:creationId xmlns:a16="http://schemas.microsoft.com/office/drawing/2014/main" id="{33A58F8D-DF79-4182-B5D4-432F08777334}"/>
              </a:ext>
            </a:extLst>
          </p:cNvPr>
          <p:cNvSpPr>
            <a:spLocks noGrp="1"/>
          </p:cNvSpPr>
          <p:nvPr>
            <p:ph idx="1"/>
          </p:nvPr>
        </p:nvSpPr>
        <p:spPr>
          <a:xfrm>
            <a:off x="838200" y="1663700"/>
            <a:ext cx="11001375" cy="4351338"/>
          </a:xfrm>
        </p:spPr>
        <p:txBody>
          <a:bodyPr vert="horz" lIns="91440" tIns="45720" rIns="91440" bIns="45720" rtlCol="0" anchor="t">
            <a:normAutofit lnSpcReduction="10000"/>
          </a:bodyPr>
          <a:lstStyle/>
          <a:p>
            <a:r>
              <a:rPr lang="en-US"/>
              <a:t>Introduction to HPC &amp; </a:t>
            </a:r>
            <a:r>
              <a:rPr lang="en-US" err="1"/>
              <a:t>HiPerGator</a:t>
            </a:r>
            <a:endParaRPr lang="en-US" err="1">
              <a:cs typeface="Calibri"/>
            </a:endParaRPr>
          </a:p>
          <a:p>
            <a:r>
              <a:rPr lang="en-US"/>
              <a:t>Introduction to Linux – Part 1</a:t>
            </a:r>
            <a:endParaRPr lang="en-US">
              <a:cs typeface="Calibri"/>
            </a:endParaRPr>
          </a:p>
          <a:p>
            <a:r>
              <a:rPr lang="en-US" err="1"/>
              <a:t>BaseSpace</a:t>
            </a:r>
            <a:r>
              <a:rPr lang="en-US"/>
              <a:t> Command Line Interface</a:t>
            </a:r>
            <a:endParaRPr lang="en-US">
              <a:cs typeface="Calibri"/>
            </a:endParaRPr>
          </a:p>
          <a:p>
            <a:r>
              <a:rPr lang="en-US"/>
              <a:t>Introduction to Linux – Part 2</a:t>
            </a:r>
            <a:endParaRPr lang="en-US">
              <a:cs typeface="Calibri"/>
            </a:endParaRPr>
          </a:p>
          <a:p>
            <a:r>
              <a:rPr lang="en-US">
                <a:cs typeface="Calibri"/>
              </a:rPr>
              <a:t>Compute environment setup &amp; software install</a:t>
            </a:r>
          </a:p>
          <a:p>
            <a:r>
              <a:rPr lang="en-US">
                <a:cs typeface="Calibri"/>
              </a:rPr>
              <a:t>Individual pipeline trainings</a:t>
            </a:r>
          </a:p>
          <a:p>
            <a:pPr marL="0" indent="0">
              <a:buNone/>
            </a:pPr>
            <a:endParaRPr lang="en-US">
              <a:cs typeface="Calibri"/>
            </a:endParaRPr>
          </a:p>
          <a:p>
            <a:pPr marL="0" indent="0">
              <a:buNone/>
            </a:pPr>
            <a:r>
              <a:rPr lang="en-US">
                <a:cs typeface="Calibri"/>
              </a:rPr>
              <a:t>Please let us know how we could improve these trainings.</a:t>
            </a:r>
          </a:p>
          <a:p>
            <a:pPr marL="0" indent="0">
              <a:buNone/>
            </a:pPr>
            <a:r>
              <a:rPr lang="en-US">
                <a:cs typeface="Calibri"/>
              </a:rPr>
              <a:t>Updated trainings will be shared on the </a:t>
            </a:r>
            <a:r>
              <a:rPr lang="en-US">
                <a:ea typeface="+mn-lt"/>
                <a:cs typeface="+mn-lt"/>
                <a:hlinkClick r:id="rId2"/>
              </a:rPr>
              <a:t>StaPH-B/Southeast-region GitHub</a:t>
            </a:r>
            <a:r>
              <a:rPr lang="en-US">
                <a:ea typeface="+mn-lt"/>
                <a:cs typeface="+mn-lt"/>
              </a:rPr>
              <a:t> </a:t>
            </a:r>
          </a:p>
        </p:txBody>
      </p:sp>
      <p:sp>
        <p:nvSpPr>
          <p:cNvPr id="4" name="Slide Number Placeholder 3">
            <a:extLst>
              <a:ext uri="{FF2B5EF4-FFF2-40B4-BE49-F238E27FC236}">
                <a16:creationId xmlns:a16="http://schemas.microsoft.com/office/drawing/2014/main" id="{4CCD999F-C4B3-4058-A1F0-BC59455DA59D}"/>
              </a:ext>
            </a:extLst>
          </p:cNvPr>
          <p:cNvSpPr>
            <a:spLocks noGrp="1"/>
          </p:cNvSpPr>
          <p:nvPr>
            <p:ph type="sldNum" sz="quarter" idx="12"/>
          </p:nvPr>
        </p:nvSpPr>
        <p:spPr/>
        <p:txBody>
          <a:bodyPr/>
          <a:lstStyle/>
          <a:p>
            <a:fld id="{694F3B2D-F8DB-4B2E-832D-AE163D115F98}" type="slidenum">
              <a:rPr lang="en-US" smtClean="0"/>
              <a:t>17</a:t>
            </a:fld>
            <a:endParaRPr lang="en-US"/>
          </a:p>
        </p:txBody>
      </p:sp>
      <p:pic>
        <p:nvPicPr>
          <p:cNvPr id="5" name="Content Placeholder 4">
            <a:extLst>
              <a:ext uri="{FF2B5EF4-FFF2-40B4-BE49-F238E27FC236}">
                <a16:creationId xmlns:a16="http://schemas.microsoft.com/office/drawing/2014/main" id="{A431FCEA-A922-4DE9-BC9B-F87583C5911B}"/>
              </a:ext>
            </a:extLst>
          </p:cNvPr>
          <p:cNvPicPr>
            <a:picLocks noChangeAspect="1"/>
          </p:cNvPicPr>
          <p:nvPr/>
        </p:nvPicPr>
        <p:blipFill>
          <a:blip r:embed="rId3"/>
          <a:stretch>
            <a:fillRect/>
          </a:stretch>
        </p:blipFill>
        <p:spPr>
          <a:xfrm>
            <a:off x="166766" y="5946488"/>
            <a:ext cx="1348098" cy="830549"/>
          </a:xfrm>
          <a:prstGeom prst="rect">
            <a:avLst/>
          </a:prstGeom>
        </p:spPr>
      </p:pic>
    </p:spTree>
    <p:extLst>
      <p:ext uri="{BB962C8B-B14F-4D97-AF65-F5344CB8AC3E}">
        <p14:creationId xmlns:p14="http://schemas.microsoft.com/office/powerpoint/2010/main" val="291253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C24F-0953-6680-DDA0-EA31028E0E90}"/>
              </a:ext>
            </a:extLst>
          </p:cNvPr>
          <p:cNvSpPr>
            <a:spLocks noGrp="1"/>
          </p:cNvSpPr>
          <p:nvPr>
            <p:ph type="title"/>
          </p:nvPr>
        </p:nvSpPr>
        <p:spPr/>
        <p:txBody>
          <a:bodyPr/>
          <a:lstStyle/>
          <a:p>
            <a:r>
              <a:rPr lang="en-US" err="1">
                <a:cs typeface="Calibri Light"/>
              </a:rPr>
              <a:t>HiPerGator</a:t>
            </a:r>
            <a:r>
              <a:rPr lang="en-US">
                <a:cs typeface="Calibri Light"/>
              </a:rPr>
              <a:t> Updates</a:t>
            </a:r>
            <a:endParaRPr lang="en-US"/>
          </a:p>
        </p:txBody>
      </p:sp>
      <p:sp>
        <p:nvSpPr>
          <p:cNvPr id="3" name="Content Placeholder 2">
            <a:extLst>
              <a:ext uri="{FF2B5EF4-FFF2-40B4-BE49-F238E27FC236}">
                <a16:creationId xmlns:a16="http://schemas.microsoft.com/office/drawing/2014/main" id="{BF581F2D-92EF-32FD-8771-EBE01654DA2E}"/>
              </a:ext>
            </a:extLst>
          </p:cNvPr>
          <p:cNvSpPr>
            <a:spLocks noGrp="1"/>
          </p:cNvSpPr>
          <p:nvPr>
            <p:ph idx="1"/>
          </p:nvPr>
        </p:nvSpPr>
        <p:spPr/>
        <p:txBody>
          <a:bodyPr vert="horz" lIns="91440" tIns="45720" rIns="91440" bIns="45720" rtlCol="0" anchor="t">
            <a:normAutofit/>
          </a:bodyPr>
          <a:lstStyle/>
          <a:p>
            <a:r>
              <a:rPr lang="en-US">
                <a:cs typeface="Calibri"/>
              </a:rPr>
              <a:t>Please note:</a:t>
            </a:r>
          </a:p>
          <a:p>
            <a:pPr lvl="1"/>
            <a:r>
              <a:rPr lang="en-US">
                <a:cs typeface="Calibri"/>
              </a:rPr>
              <a:t>Singularity is now apptainer (</a:t>
            </a:r>
            <a:r>
              <a:rPr lang="en-US">
                <a:ea typeface="+mn-lt"/>
                <a:cs typeface="+mn-lt"/>
                <a:hlinkClick r:id="rId2"/>
              </a:rPr>
              <a:t>https://apptainer.org/</a:t>
            </a:r>
            <a:r>
              <a:rPr lang="en-US">
                <a:ea typeface="+mn-lt"/>
                <a:cs typeface="+mn-lt"/>
              </a:rPr>
              <a:t>)</a:t>
            </a:r>
          </a:p>
          <a:p>
            <a:pPr lvl="1"/>
            <a:r>
              <a:rPr lang="en-US">
                <a:cs typeface="Calibri"/>
              </a:rPr>
              <a:t>Now when you want to load the module that was singularity, use:</a:t>
            </a:r>
          </a:p>
          <a:p>
            <a:pPr marL="457200" lvl="1" indent="0">
              <a:buNone/>
            </a:pPr>
            <a:endParaRPr lang="en-US">
              <a:cs typeface="Calibri"/>
            </a:endParaRPr>
          </a:p>
          <a:p>
            <a:pPr marL="457200" lvl="1" indent="0">
              <a:buNone/>
            </a:pPr>
            <a:r>
              <a:rPr lang="en-US">
                <a:solidFill>
                  <a:srgbClr val="FF0000"/>
                </a:solidFill>
                <a:cs typeface="Calibri"/>
              </a:rPr>
              <a:t>module load apptainer</a:t>
            </a:r>
          </a:p>
          <a:p>
            <a:pPr marL="457200" lvl="1" indent="0">
              <a:buNone/>
            </a:pPr>
            <a:endParaRPr lang="en-US">
              <a:solidFill>
                <a:srgbClr val="FF0000"/>
              </a:solidFill>
              <a:cs typeface="Calibri"/>
            </a:endParaRPr>
          </a:p>
          <a:p>
            <a:pPr lvl="1"/>
            <a:r>
              <a:rPr lang="en-US">
                <a:solidFill>
                  <a:srgbClr val="000000"/>
                </a:solidFill>
                <a:cs typeface="Calibri"/>
              </a:rPr>
              <a:t>Now you can continue as normal</a:t>
            </a:r>
          </a:p>
        </p:txBody>
      </p:sp>
      <p:sp>
        <p:nvSpPr>
          <p:cNvPr id="4" name="Slide Number Placeholder 3">
            <a:extLst>
              <a:ext uri="{FF2B5EF4-FFF2-40B4-BE49-F238E27FC236}">
                <a16:creationId xmlns:a16="http://schemas.microsoft.com/office/drawing/2014/main" id="{557236CF-D77E-D2E6-5F4C-B1370B448049}"/>
              </a:ext>
            </a:extLst>
          </p:cNvPr>
          <p:cNvSpPr>
            <a:spLocks noGrp="1"/>
          </p:cNvSpPr>
          <p:nvPr>
            <p:ph type="sldNum" sz="quarter" idx="12"/>
          </p:nvPr>
        </p:nvSpPr>
        <p:spPr/>
        <p:txBody>
          <a:bodyPr/>
          <a:lstStyle/>
          <a:p>
            <a:fld id="{694F3B2D-F8DB-4B2E-832D-AE163D115F98}" type="slidenum">
              <a:rPr lang="en-US" smtClean="0"/>
              <a:t>18</a:t>
            </a:fld>
            <a:endParaRPr lang="en-US"/>
          </a:p>
        </p:txBody>
      </p:sp>
      <p:pic>
        <p:nvPicPr>
          <p:cNvPr id="6" name="Content Placeholder 4">
            <a:extLst>
              <a:ext uri="{FF2B5EF4-FFF2-40B4-BE49-F238E27FC236}">
                <a16:creationId xmlns:a16="http://schemas.microsoft.com/office/drawing/2014/main" id="{F23E0C5D-B994-5813-9A4A-302ED49C4347}"/>
              </a:ext>
            </a:extLst>
          </p:cNvPr>
          <p:cNvPicPr>
            <a:picLocks noChangeAspect="1"/>
          </p:cNvPicPr>
          <p:nvPr/>
        </p:nvPicPr>
        <p:blipFill>
          <a:blip r:embed="rId3"/>
          <a:stretch>
            <a:fillRect/>
          </a:stretch>
        </p:blipFill>
        <p:spPr>
          <a:xfrm>
            <a:off x="310540" y="5773960"/>
            <a:ext cx="1348098" cy="830549"/>
          </a:xfrm>
          <a:prstGeom prst="rect">
            <a:avLst/>
          </a:prstGeom>
        </p:spPr>
      </p:pic>
    </p:spTree>
    <p:extLst>
      <p:ext uri="{BB962C8B-B14F-4D97-AF65-F5344CB8AC3E}">
        <p14:creationId xmlns:p14="http://schemas.microsoft.com/office/powerpoint/2010/main" val="1679350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893EE-C53E-131E-A6BF-1C1CD1F65DF4}"/>
              </a:ext>
            </a:extLst>
          </p:cNvPr>
          <p:cNvSpPr>
            <a:spLocks noGrp="1"/>
          </p:cNvSpPr>
          <p:nvPr>
            <p:ph type="title"/>
          </p:nvPr>
        </p:nvSpPr>
        <p:spPr/>
        <p:txBody>
          <a:bodyPr/>
          <a:lstStyle/>
          <a:p>
            <a:r>
              <a:rPr lang="en-US">
                <a:cs typeface="Calibri Light"/>
              </a:rPr>
              <a:t>Pipelines</a:t>
            </a:r>
            <a:endParaRPr lang="en-US"/>
          </a:p>
        </p:txBody>
      </p:sp>
      <p:sp>
        <p:nvSpPr>
          <p:cNvPr id="3" name="Content Placeholder 2">
            <a:extLst>
              <a:ext uri="{FF2B5EF4-FFF2-40B4-BE49-F238E27FC236}">
                <a16:creationId xmlns:a16="http://schemas.microsoft.com/office/drawing/2014/main" id="{B3CFD748-B1C9-72D8-C65E-52367F21D2EA}"/>
              </a:ext>
            </a:extLst>
          </p:cNvPr>
          <p:cNvSpPr>
            <a:spLocks noGrp="1"/>
          </p:cNvSpPr>
          <p:nvPr>
            <p:ph idx="1"/>
          </p:nvPr>
        </p:nvSpPr>
        <p:spPr>
          <a:xfrm>
            <a:off x="838200" y="1408682"/>
            <a:ext cx="10515600" cy="4351338"/>
          </a:xfrm>
        </p:spPr>
        <p:txBody>
          <a:bodyPr vert="horz" lIns="91440" tIns="45720" rIns="91440" bIns="45720" rtlCol="0" anchor="t">
            <a:normAutofit/>
          </a:bodyPr>
          <a:lstStyle/>
          <a:p>
            <a:pPr marL="0" indent="0">
              <a:buNone/>
            </a:pPr>
            <a:r>
              <a:rPr lang="en-US" sz="2000" b="1">
                <a:cs typeface="Calibri"/>
              </a:rPr>
              <a:t>FLAQ-AMR (FLAQ – Antimicrobial Resistance)</a:t>
            </a:r>
          </a:p>
          <a:p>
            <a:pPr marL="457200" indent="-457200"/>
            <a:r>
              <a:rPr lang="en-US" sz="2000">
                <a:cs typeface="Calibri"/>
              </a:rPr>
              <a:t>Generates annotated, </a:t>
            </a:r>
            <a:r>
              <a:rPr lang="en-US" sz="2000" i="1">
                <a:cs typeface="Calibri"/>
              </a:rPr>
              <a:t>de novo </a:t>
            </a:r>
            <a:r>
              <a:rPr lang="en-US" sz="2000">
                <a:cs typeface="Calibri"/>
              </a:rPr>
              <a:t>assemblies and quality metrics for WGS of bacterial species.</a:t>
            </a:r>
          </a:p>
          <a:p>
            <a:pPr marL="457200" indent="-457200"/>
            <a:r>
              <a:rPr lang="en-US" sz="2000">
                <a:cs typeface="Calibri"/>
              </a:rPr>
              <a:t>Determines species ID, serotyping using MLST schemes from </a:t>
            </a:r>
            <a:r>
              <a:rPr lang="en-US" sz="2000" err="1">
                <a:cs typeface="Calibri"/>
              </a:rPr>
              <a:t>PubMLST</a:t>
            </a:r>
            <a:r>
              <a:rPr lang="en-US" sz="2000">
                <a:cs typeface="Calibri"/>
              </a:rPr>
              <a:t>.</a:t>
            </a:r>
          </a:p>
          <a:p>
            <a:pPr marL="457200" indent="-457200"/>
            <a:r>
              <a:rPr lang="en-US" sz="2000">
                <a:cs typeface="Calibri"/>
              </a:rPr>
              <a:t>Identifies AMR genes, virulence genes, and plasmids.</a:t>
            </a:r>
          </a:p>
          <a:p>
            <a:pPr marL="0" indent="0">
              <a:buNone/>
            </a:pPr>
            <a:r>
              <a:rPr lang="en-US" sz="2000" b="1">
                <a:cs typeface="Calibri"/>
              </a:rPr>
              <a:t>FL-</a:t>
            </a:r>
            <a:r>
              <a:rPr lang="en-US" sz="2000" b="1" err="1">
                <a:cs typeface="Calibri"/>
              </a:rPr>
              <a:t>cgSNP</a:t>
            </a:r>
            <a:r>
              <a:rPr lang="en-US" sz="2000" b="1">
                <a:cs typeface="Calibri"/>
              </a:rPr>
              <a:t> (Core-genome SNP analysis) - reference free method</a:t>
            </a:r>
          </a:p>
          <a:p>
            <a:pPr marL="457200" indent="-457200"/>
            <a:r>
              <a:rPr lang="en-US" sz="2000">
                <a:cs typeface="Calibri"/>
              </a:rPr>
              <a:t>Pan-genome analysis &amp; generates a multiple sequence alignment</a:t>
            </a:r>
          </a:p>
          <a:p>
            <a:pPr marL="457200" indent="-457200"/>
            <a:r>
              <a:rPr lang="en-US" sz="2000">
                <a:cs typeface="Calibri"/>
              </a:rPr>
              <a:t>Identifies pair-wise SNPs between isolates and outputs a pairwise SNP matrix and phylogenetic tree.</a:t>
            </a:r>
          </a:p>
          <a:p>
            <a:pPr marL="0" indent="0">
              <a:buNone/>
            </a:pPr>
            <a:r>
              <a:rPr lang="en-US" sz="2000" b="1" err="1">
                <a:ea typeface="+mn-lt"/>
                <a:cs typeface="+mn-lt"/>
              </a:rPr>
              <a:t>HqSNP</a:t>
            </a:r>
            <a:r>
              <a:rPr lang="en-US" sz="2000" b="1">
                <a:ea typeface="+mn-lt"/>
                <a:cs typeface="+mn-lt"/>
              </a:rPr>
              <a:t> (High-Quality SNP analysis) - reference free method</a:t>
            </a:r>
            <a:endParaRPr lang="en-US" sz="2000">
              <a:ea typeface="+mn-lt"/>
              <a:cs typeface="+mn-lt"/>
            </a:endParaRPr>
          </a:p>
          <a:p>
            <a:pPr marL="457200" indent="-457200">
              <a:buFont typeface="Arial"/>
            </a:pPr>
            <a:r>
              <a:rPr lang="en-US" sz="2000">
                <a:ea typeface="+mn-lt"/>
                <a:cs typeface="+mn-lt"/>
              </a:rPr>
              <a:t>Uses CDC's</a:t>
            </a:r>
            <a:r>
              <a:rPr lang="en-US" sz="2000" b="1">
                <a:ea typeface="+mn-lt"/>
                <a:cs typeface="+mn-lt"/>
              </a:rPr>
              <a:t> </a:t>
            </a:r>
            <a:r>
              <a:rPr lang="en-US" sz="2000" err="1">
                <a:ea typeface="+mn-lt"/>
                <a:cs typeface="+mn-lt"/>
              </a:rPr>
              <a:t>Lyveset</a:t>
            </a:r>
            <a:r>
              <a:rPr lang="en-US" sz="2000">
                <a:ea typeface="+mn-lt"/>
                <a:cs typeface="+mn-lt"/>
              </a:rPr>
              <a:t> pipeline to identify </a:t>
            </a:r>
            <a:r>
              <a:rPr lang="en-US" sz="2000" err="1">
                <a:ea typeface="+mn-lt"/>
                <a:cs typeface="+mn-lt"/>
              </a:rPr>
              <a:t>hqSNPs</a:t>
            </a:r>
            <a:endParaRPr lang="en-US" sz="2000">
              <a:ea typeface="+mn-lt"/>
              <a:cs typeface="+mn-lt"/>
            </a:endParaRPr>
          </a:p>
          <a:p>
            <a:pPr marL="457200" indent="-457200">
              <a:buFont typeface="Arial"/>
            </a:pPr>
            <a:r>
              <a:rPr lang="en-US" sz="2000">
                <a:ea typeface="+mn-lt"/>
                <a:cs typeface="+mn-lt"/>
              </a:rPr>
              <a:t>Generates a pairwise SNP matrix and maximum-likelihood phylogenetic tree.</a:t>
            </a:r>
          </a:p>
          <a:p>
            <a:pPr marL="0" indent="0">
              <a:buNone/>
            </a:pPr>
            <a:endParaRPr lang="en-US" sz="2000">
              <a:cs typeface="Calibri"/>
            </a:endParaRPr>
          </a:p>
        </p:txBody>
      </p:sp>
      <p:sp>
        <p:nvSpPr>
          <p:cNvPr id="4" name="Slide Number Placeholder 3">
            <a:extLst>
              <a:ext uri="{FF2B5EF4-FFF2-40B4-BE49-F238E27FC236}">
                <a16:creationId xmlns:a16="http://schemas.microsoft.com/office/drawing/2014/main" id="{DE8D4328-8A0B-1109-ED8A-30EDCF965443}"/>
              </a:ext>
            </a:extLst>
          </p:cNvPr>
          <p:cNvSpPr>
            <a:spLocks noGrp="1"/>
          </p:cNvSpPr>
          <p:nvPr>
            <p:ph type="sldNum" sz="quarter" idx="12"/>
          </p:nvPr>
        </p:nvSpPr>
        <p:spPr/>
        <p:txBody>
          <a:bodyPr/>
          <a:lstStyle/>
          <a:p>
            <a:fld id="{694F3B2D-F8DB-4B2E-832D-AE163D115F98}" type="slidenum">
              <a:rPr lang="en-US" smtClean="0"/>
              <a:t>19</a:t>
            </a:fld>
            <a:endParaRPr lang="en-US"/>
          </a:p>
        </p:txBody>
      </p:sp>
      <p:pic>
        <p:nvPicPr>
          <p:cNvPr id="6" name="Content Placeholder 4">
            <a:extLst>
              <a:ext uri="{FF2B5EF4-FFF2-40B4-BE49-F238E27FC236}">
                <a16:creationId xmlns:a16="http://schemas.microsoft.com/office/drawing/2014/main" id="{E74A632E-458F-FCC2-D21E-68E5196BBB2B}"/>
              </a:ext>
            </a:extLst>
          </p:cNvPr>
          <p:cNvPicPr>
            <a:picLocks noChangeAspect="1"/>
          </p:cNvPicPr>
          <p:nvPr/>
        </p:nvPicPr>
        <p:blipFill>
          <a:blip r:embed="rId2"/>
          <a:stretch>
            <a:fillRect/>
          </a:stretch>
        </p:blipFill>
        <p:spPr>
          <a:xfrm>
            <a:off x="462041" y="5708363"/>
            <a:ext cx="1348098" cy="830549"/>
          </a:xfrm>
          <a:prstGeom prst="rect">
            <a:avLst/>
          </a:prstGeom>
        </p:spPr>
      </p:pic>
    </p:spTree>
    <p:extLst>
      <p:ext uri="{BB962C8B-B14F-4D97-AF65-F5344CB8AC3E}">
        <p14:creationId xmlns:p14="http://schemas.microsoft.com/office/powerpoint/2010/main" val="2991953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55309C-AA17-4F47-BE40-5B84CCF3E354}"/>
              </a:ext>
            </a:extLst>
          </p:cNvPr>
          <p:cNvSpPr>
            <a:spLocks noGrp="1"/>
          </p:cNvSpPr>
          <p:nvPr>
            <p:ph type="title"/>
          </p:nvPr>
        </p:nvSpPr>
        <p:spPr>
          <a:xfrm>
            <a:off x="863029" y="1012004"/>
            <a:ext cx="3416158" cy="4795408"/>
          </a:xfrm>
        </p:spPr>
        <p:txBody>
          <a:bodyPr>
            <a:normAutofit/>
          </a:bodyPr>
          <a:lstStyle/>
          <a:p>
            <a:r>
              <a:rPr lang="en-US">
                <a:solidFill>
                  <a:srgbClr val="FFFFFF"/>
                </a:solidFill>
              </a:rPr>
              <a:t>Outline</a:t>
            </a:r>
          </a:p>
        </p:txBody>
      </p:sp>
      <p:graphicFrame>
        <p:nvGraphicFramePr>
          <p:cNvPr id="32" name="Content Placeholder 2">
            <a:extLst>
              <a:ext uri="{FF2B5EF4-FFF2-40B4-BE49-F238E27FC236}">
                <a16:creationId xmlns:a16="http://schemas.microsoft.com/office/drawing/2014/main" id="{B72EF0E6-12DA-4C16-99B8-9B9BA31AA70B}"/>
              </a:ext>
            </a:extLst>
          </p:cNvPr>
          <p:cNvGraphicFramePr>
            <a:graphicFrameLocks noGrp="1"/>
          </p:cNvGraphicFramePr>
          <p:nvPr>
            <p:ph idx="1"/>
            <p:extLst>
              <p:ext uri="{D42A27DB-BD31-4B8C-83A1-F6EECF244321}">
                <p14:modId xmlns:p14="http://schemas.microsoft.com/office/powerpoint/2010/main" val="160640044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9643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A7D63-0D97-DE64-3BEA-5C005CE878A1}"/>
              </a:ext>
            </a:extLst>
          </p:cNvPr>
          <p:cNvSpPr>
            <a:spLocks noGrp="1"/>
          </p:cNvSpPr>
          <p:nvPr>
            <p:ph type="title"/>
          </p:nvPr>
        </p:nvSpPr>
        <p:spPr/>
        <p:txBody>
          <a:bodyPr/>
          <a:lstStyle/>
          <a:p>
            <a:r>
              <a:rPr lang="en-US">
                <a:cs typeface="Calibri Light"/>
              </a:rPr>
              <a:t>Pipelines</a:t>
            </a:r>
            <a:endParaRPr lang="en-US"/>
          </a:p>
        </p:txBody>
      </p:sp>
      <p:sp>
        <p:nvSpPr>
          <p:cNvPr id="3" name="Content Placeholder 2">
            <a:extLst>
              <a:ext uri="{FF2B5EF4-FFF2-40B4-BE49-F238E27FC236}">
                <a16:creationId xmlns:a16="http://schemas.microsoft.com/office/drawing/2014/main" id="{D505F6AA-F6A6-C77E-CF16-C1EBE7F58FC6}"/>
              </a:ext>
            </a:extLst>
          </p:cNvPr>
          <p:cNvSpPr>
            <a:spLocks noGrp="1"/>
          </p:cNvSpPr>
          <p:nvPr>
            <p:ph idx="1"/>
          </p:nvPr>
        </p:nvSpPr>
        <p:spPr>
          <a:xfrm>
            <a:off x="838200" y="1480568"/>
            <a:ext cx="10515600" cy="4351338"/>
          </a:xfrm>
        </p:spPr>
        <p:txBody>
          <a:bodyPr vert="horz" lIns="91440" tIns="45720" rIns="91440" bIns="45720" rtlCol="0" anchor="t">
            <a:normAutofit/>
          </a:bodyPr>
          <a:lstStyle/>
          <a:p>
            <a:pPr>
              <a:buFont typeface="Arial"/>
              <a:buChar char="•"/>
            </a:pPr>
            <a:r>
              <a:rPr lang="en-US" sz="2000">
                <a:ea typeface="+mn-lt"/>
                <a:cs typeface="+mn-lt"/>
              </a:rPr>
              <a:t>Targeted Amplicon Variant Calling and Consensus Sequence Generation – identify variants and generate a consensus sequence for HIV genotyping (will work for any target/amplicon – just need to provide a reference sequence).</a:t>
            </a:r>
            <a:endParaRPr lang="en-US" sz="2000">
              <a:cs typeface="Calibri"/>
            </a:endParaRPr>
          </a:p>
          <a:p>
            <a:pPr marL="0" indent="0">
              <a:buNone/>
            </a:pPr>
            <a:r>
              <a:rPr lang="en-US" sz="2000" b="1">
                <a:ea typeface="+mn-lt"/>
                <a:cs typeface="+mn-lt"/>
              </a:rPr>
              <a:t>FLAQ-SC2 (FLAQ-SARS-CoV-2) </a:t>
            </a:r>
            <a:endParaRPr lang="en-US" sz="2000">
              <a:ea typeface="+mn-lt"/>
              <a:cs typeface="+mn-lt"/>
            </a:endParaRPr>
          </a:p>
          <a:p>
            <a:r>
              <a:rPr lang="en-US" sz="2000">
                <a:ea typeface="+mn-lt"/>
                <a:cs typeface="+mn-lt"/>
              </a:rPr>
              <a:t>Generates SARS-CoV-2 consensus assemblies from ARTIC targeted amplicon sequencing using Illumina (e.g., Nextera XT or DNA Prep) and non-Illumina (e.g., Tailed) library prep.</a:t>
            </a:r>
          </a:p>
          <a:p>
            <a:r>
              <a:rPr lang="en-US" sz="2000">
                <a:ea typeface="+mn-lt"/>
                <a:cs typeface="+mn-lt"/>
              </a:rPr>
              <a:t>Outputs variant file and final report with quality metrics (including a PASS/FAIL quality flag based on public repository submission criteria). Automatically generates flags if indels or internal stop codons are present, indicating the need for manual review, based on NCBI’s VADR annotation tool. </a:t>
            </a:r>
          </a:p>
          <a:p>
            <a:r>
              <a:rPr lang="en-US" sz="2000">
                <a:ea typeface="+mn-lt"/>
                <a:cs typeface="+mn-lt"/>
              </a:rPr>
              <a:t>Individual scripts also are available to prepare and format assemblies for batch submissions to GISAID and NCBI’s </a:t>
            </a:r>
            <a:r>
              <a:rPr lang="en-US" sz="2000" err="1">
                <a:ea typeface="+mn-lt"/>
                <a:cs typeface="+mn-lt"/>
              </a:rPr>
              <a:t>Genbank</a:t>
            </a:r>
            <a:r>
              <a:rPr lang="en-US" sz="2000">
                <a:ea typeface="+mn-lt"/>
                <a:cs typeface="+mn-lt"/>
              </a:rPr>
              <a:t>, and to remove indels/SNPs that are likely PCR or sequencing artifacts/errors prior to submission).</a:t>
            </a:r>
            <a:endParaRPr lang="en-US" sz="2000">
              <a:cs typeface="Calibri"/>
            </a:endParaRPr>
          </a:p>
          <a:p>
            <a:pPr indent="0">
              <a:buNone/>
            </a:pPr>
            <a:endParaRPr lang="en-US">
              <a:cs typeface="Calibri"/>
            </a:endParaRPr>
          </a:p>
          <a:p>
            <a:pPr marL="0" indent="0">
              <a:buNone/>
            </a:pPr>
            <a:endParaRPr lang="en-US">
              <a:cs typeface="Calibri"/>
            </a:endParaRPr>
          </a:p>
        </p:txBody>
      </p:sp>
      <p:sp>
        <p:nvSpPr>
          <p:cNvPr id="4" name="Slide Number Placeholder 3">
            <a:extLst>
              <a:ext uri="{FF2B5EF4-FFF2-40B4-BE49-F238E27FC236}">
                <a16:creationId xmlns:a16="http://schemas.microsoft.com/office/drawing/2014/main" id="{98CFAB2D-7140-F66D-954C-D208F06BE342}"/>
              </a:ext>
            </a:extLst>
          </p:cNvPr>
          <p:cNvSpPr>
            <a:spLocks noGrp="1"/>
          </p:cNvSpPr>
          <p:nvPr>
            <p:ph type="sldNum" sz="quarter" idx="12"/>
          </p:nvPr>
        </p:nvSpPr>
        <p:spPr/>
        <p:txBody>
          <a:bodyPr/>
          <a:lstStyle/>
          <a:p>
            <a:fld id="{694F3B2D-F8DB-4B2E-832D-AE163D115F98}" type="slidenum">
              <a:rPr lang="en-US" smtClean="0"/>
              <a:t>20</a:t>
            </a:fld>
            <a:endParaRPr lang="en-US"/>
          </a:p>
        </p:txBody>
      </p:sp>
      <p:pic>
        <p:nvPicPr>
          <p:cNvPr id="6" name="Content Placeholder 4">
            <a:extLst>
              <a:ext uri="{FF2B5EF4-FFF2-40B4-BE49-F238E27FC236}">
                <a16:creationId xmlns:a16="http://schemas.microsoft.com/office/drawing/2014/main" id="{F6B62B91-49D8-4B8F-17C4-F3BA95AEB434}"/>
              </a:ext>
            </a:extLst>
          </p:cNvPr>
          <p:cNvPicPr>
            <a:picLocks noChangeAspect="1"/>
          </p:cNvPicPr>
          <p:nvPr/>
        </p:nvPicPr>
        <p:blipFill>
          <a:blip r:embed="rId2"/>
          <a:stretch>
            <a:fillRect/>
          </a:stretch>
        </p:blipFill>
        <p:spPr>
          <a:xfrm>
            <a:off x="462041" y="5708363"/>
            <a:ext cx="1348098" cy="830549"/>
          </a:xfrm>
          <a:prstGeom prst="rect">
            <a:avLst/>
          </a:prstGeom>
        </p:spPr>
      </p:pic>
    </p:spTree>
    <p:extLst>
      <p:ext uri="{BB962C8B-B14F-4D97-AF65-F5344CB8AC3E}">
        <p14:creationId xmlns:p14="http://schemas.microsoft.com/office/powerpoint/2010/main" val="1377035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2A297-0C97-C568-13C0-0BFEF6F0C673}"/>
              </a:ext>
            </a:extLst>
          </p:cNvPr>
          <p:cNvSpPr>
            <a:spLocks noGrp="1"/>
          </p:cNvSpPr>
          <p:nvPr>
            <p:ph type="title"/>
          </p:nvPr>
        </p:nvSpPr>
        <p:spPr/>
        <p:txBody>
          <a:bodyPr/>
          <a:lstStyle/>
          <a:p>
            <a:r>
              <a:rPr lang="en-US">
                <a:cs typeface="Calibri Light"/>
              </a:rPr>
              <a:t>Pipelines</a:t>
            </a:r>
            <a:endParaRPr lang="en-US"/>
          </a:p>
        </p:txBody>
      </p:sp>
      <p:sp>
        <p:nvSpPr>
          <p:cNvPr id="3" name="Content Placeholder 2">
            <a:extLst>
              <a:ext uri="{FF2B5EF4-FFF2-40B4-BE49-F238E27FC236}">
                <a16:creationId xmlns:a16="http://schemas.microsoft.com/office/drawing/2014/main" id="{DFB87F82-F2C0-7AC2-2C45-7344C9C2E3E1}"/>
              </a:ext>
            </a:extLst>
          </p:cNvPr>
          <p:cNvSpPr>
            <a:spLocks noGrp="1"/>
          </p:cNvSpPr>
          <p:nvPr>
            <p:ph idx="1"/>
          </p:nvPr>
        </p:nvSpPr>
        <p:spPr>
          <a:xfrm>
            <a:off x="838200" y="1825625"/>
            <a:ext cx="10515600" cy="3936063"/>
          </a:xfrm>
        </p:spPr>
        <p:txBody>
          <a:bodyPr vert="horz" lIns="91440" tIns="45720" rIns="91440" bIns="45720" rtlCol="0" anchor="t">
            <a:normAutofit lnSpcReduction="10000"/>
          </a:bodyPr>
          <a:lstStyle/>
          <a:p>
            <a:pPr marL="0" indent="0">
              <a:buNone/>
            </a:pPr>
            <a:r>
              <a:rPr lang="en-US" sz="2000" b="1">
                <a:cs typeface="Calibri"/>
              </a:rPr>
              <a:t>FLAQ-SC2-meta</a:t>
            </a:r>
          </a:p>
          <a:p>
            <a:r>
              <a:rPr lang="en-US" sz="2000">
                <a:ea typeface="+mn-lt"/>
                <a:cs typeface="+mn-lt"/>
              </a:rPr>
              <a:t>SARS-CoV-2 metagenomics pipeline developed primarily for wastewater samples</a:t>
            </a:r>
            <a:endParaRPr lang="en-US" sz="2000" b="1">
              <a:cs typeface="Calibri"/>
            </a:endParaRPr>
          </a:p>
          <a:p>
            <a:r>
              <a:rPr lang="en-US" sz="2000">
                <a:ea typeface="+mn-lt"/>
                <a:cs typeface="+mn-lt"/>
              </a:rPr>
              <a:t>Automatically runs the Freyja tool to estimate lineage populations</a:t>
            </a:r>
            <a:endParaRPr lang="en-US" sz="2000">
              <a:cs typeface="Calibri"/>
            </a:endParaRPr>
          </a:p>
          <a:p>
            <a:pPr marL="0" indent="0">
              <a:buNone/>
            </a:pPr>
            <a:r>
              <a:rPr lang="en-US" sz="2000" b="1"/>
              <a:t>FLAQ-SC2-clearlabs</a:t>
            </a:r>
            <a:endParaRPr lang="en-US" sz="2000" b="1">
              <a:cs typeface="Calibri"/>
            </a:endParaRPr>
          </a:p>
          <a:p>
            <a:r>
              <a:rPr lang="en-US" sz="2000">
                <a:ea typeface="+mn-lt"/>
                <a:cs typeface="+mn-lt"/>
              </a:rPr>
              <a:t>FL BPHL's SARS-CoV-2 </a:t>
            </a:r>
            <a:r>
              <a:rPr lang="en-US" sz="2000" err="1">
                <a:ea typeface="+mn-lt"/>
                <a:cs typeface="+mn-lt"/>
              </a:rPr>
              <a:t>Clearlabs</a:t>
            </a:r>
            <a:r>
              <a:rPr lang="en-US" sz="2000">
                <a:ea typeface="+mn-lt"/>
                <a:cs typeface="+mn-lt"/>
              </a:rPr>
              <a:t> analysis pipeline</a:t>
            </a:r>
          </a:p>
          <a:p>
            <a:r>
              <a:rPr lang="en-US" sz="2000">
                <a:solidFill>
                  <a:srgbClr val="000000"/>
                </a:solidFill>
                <a:effectLst/>
                <a:latin typeface="Calibri"/>
                <a:ea typeface="Times New Roman" panose="02020603050405020304" pitchFamily="18" charset="0"/>
                <a:cs typeface="Calibri"/>
              </a:rPr>
              <a:t>Secondary analysis pipeline using </a:t>
            </a:r>
            <a:r>
              <a:rPr lang="en-US" sz="2000" err="1">
                <a:solidFill>
                  <a:srgbClr val="000000"/>
                </a:solidFill>
                <a:effectLst/>
                <a:latin typeface="Calibri"/>
                <a:ea typeface="Times New Roman" panose="02020603050405020304" pitchFamily="18" charset="0"/>
                <a:cs typeface="Calibri"/>
              </a:rPr>
              <a:t>Clearlabs</a:t>
            </a:r>
            <a:r>
              <a:rPr lang="en-US" sz="2000">
                <a:solidFill>
                  <a:srgbClr val="000000"/>
                </a:solidFill>
                <a:effectLst/>
                <a:latin typeface="Calibri"/>
                <a:ea typeface="Times New Roman" panose="02020603050405020304" pitchFamily="18" charset="0"/>
                <a:cs typeface="Calibri"/>
              </a:rPr>
              <a:t> data outputs to generate a report with assembly metrics, pangolin lineage, and VADR flags</a:t>
            </a:r>
            <a:endParaRPr lang="en-US" sz="2000">
              <a:latin typeface="Calibri"/>
              <a:cs typeface="Calibri"/>
            </a:endParaRPr>
          </a:p>
          <a:p>
            <a:pPr marL="0" indent="0">
              <a:buNone/>
            </a:pPr>
            <a:r>
              <a:rPr lang="en-US" sz="2000" b="1">
                <a:cs typeface="Calibri"/>
              </a:rPr>
              <a:t>FLAQ-MPX</a:t>
            </a:r>
          </a:p>
          <a:p>
            <a:r>
              <a:rPr lang="en-US" sz="2000">
                <a:ea typeface="+mn-lt"/>
                <a:cs typeface="+mn-lt"/>
              </a:rPr>
              <a:t>FL BPHL's Monkeypox analysis pipeline for clinical specimens</a:t>
            </a:r>
          </a:p>
          <a:p>
            <a:r>
              <a:rPr lang="en-US" sz="2000">
                <a:solidFill>
                  <a:srgbClr val="000000"/>
                </a:solidFill>
                <a:effectLst/>
                <a:latin typeface="Calibri"/>
                <a:ea typeface="Times New Roman" panose="02020603050405020304" pitchFamily="18" charset="0"/>
                <a:cs typeface="Calibri"/>
              </a:rPr>
              <a:t>Generates consensus assembly from tiled-amplicon data and variant calling</a:t>
            </a:r>
            <a:endParaRPr lang="en-US" sz="2000">
              <a:latin typeface="Calibri"/>
              <a:ea typeface="+mn-lt"/>
              <a:cs typeface="Calibri"/>
            </a:endParaRPr>
          </a:p>
          <a:p>
            <a:pPr marL="0" indent="0">
              <a:buNone/>
            </a:pPr>
            <a:r>
              <a:rPr lang="en-US" sz="2000" b="1">
                <a:cs typeface="Calibri"/>
              </a:rPr>
              <a:t>Custom scripts and pipelines as requested or needed.</a:t>
            </a:r>
          </a:p>
        </p:txBody>
      </p:sp>
      <p:sp>
        <p:nvSpPr>
          <p:cNvPr id="4" name="Slide Number Placeholder 3">
            <a:extLst>
              <a:ext uri="{FF2B5EF4-FFF2-40B4-BE49-F238E27FC236}">
                <a16:creationId xmlns:a16="http://schemas.microsoft.com/office/drawing/2014/main" id="{6B6CC462-789D-9CAB-DC17-8295F88EE424}"/>
              </a:ext>
            </a:extLst>
          </p:cNvPr>
          <p:cNvSpPr>
            <a:spLocks noGrp="1"/>
          </p:cNvSpPr>
          <p:nvPr>
            <p:ph type="sldNum" sz="quarter" idx="12"/>
          </p:nvPr>
        </p:nvSpPr>
        <p:spPr/>
        <p:txBody>
          <a:bodyPr/>
          <a:lstStyle/>
          <a:p>
            <a:fld id="{694F3B2D-F8DB-4B2E-832D-AE163D115F98}" type="slidenum">
              <a:rPr lang="en-US" smtClean="0"/>
              <a:t>21</a:t>
            </a:fld>
            <a:endParaRPr lang="en-US"/>
          </a:p>
        </p:txBody>
      </p:sp>
      <p:pic>
        <p:nvPicPr>
          <p:cNvPr id="6" name="Content Placeholder 4">
            <a:extLst>
              <a:ext uri="{FF2B5EF4-FFF2-40B4-BE49-F238E27FC236}">
                <a16:creationId xmlns:a16="http://schemas.microsoft.com/office/drawing/2014/main" id="{858EF6F0-62B2-DAC5-A2C8-47B0124BD48D}"/>
              </a:ext>
            </a:extLst>
          </p:cNvPr>
          <p:cNvPicPr>
            <a:picLocks noChangeAspect="1"/>
          </p:cNvPicPr>
          <p:nvPr/>
        </p:nvPicPr>
        <p:blipFill>
          <a:blip r:embed="rId2"/>
          <a:stretch>
            <a:fillRect/>
          </a:stretch>
        </p:blipFill>
        <p:spPr>
          <a:xfrm>
            <a:off x="414333" y="5761688"/>
            <a:ext cx="1348098" cy="830549"/>
          </a:xfrm>
          <a:prstGeom prst="rect">
            <a:avLst/>
          </a:prstGeom>
        </p:spPr>
      </p:pic>
    </p:spTree>
    <p:extLst>
      <p:ext uri="{BB962C8B-B14F-4D97-AF65-F5344CB8AC3E}">
        <p14:creationId xmlns:p14="http://schemas.microsoft.com/office/powerpoint/2010/main" val="2875327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AF5C2-B58B-608B-93E8-7B9D26F4D189}"/>
              </a:ext>
            </a:extLst>
          </p:cNvPr>
          <p:cNvSpPr>
            <a:spLocks noGrp="1"/>
          </p:cNvSpPr>
          <p:nvPr>
            <p:ph type="title"/>
          </p:nvPr>
        </p:nvSpPr>
        <p:spPr/>
        <p:txBody>
          <a:bodyPr/>
          <a:lstStyle/>
          <a:p>
            <a:r>
              <a:rPr lang="en-US">
                <a:cs typeface="Calibri Light"/>
              </a:rPr>
              <a:t>Pipeline Updates  - </a:t>
            </a:r>
            <a:r>
              <a:rPr lang="en-US" err="1">
                <a:cs typeface="Calibri Light"/>
              </a:rPr>
              <a:t>Nextflow</a:t>
            </a:r>
            <a:r>
              <a:rPr lang="en-US">
                <a:cs typeface="Calibri Light"/>
              </a:rPr>
              <a:t> Versions </a:t>
            </a:r>
            <a:br>
              <a:rPr lang="en-US">
                <a:cs typeface="Calibri Light"/>
              </a:rPr>
            </a:br>
            <a:r>
              <a:rPr lang="en-US">
                <a:cs typeface="Calibri Light"/>
              </a:rPr>
              <a:t>(Under Active Development)</a:t>
            </a:r>
            <a:endParaRPr lang="en-US"/>
          </a:p>
        </p:txBody>
      </p:sp>
      <p:sp>
        <p:nvSpPr>
          <p:cNvPr id="3" name="Content Placeholder 2">
            <a:extLst>
              <a:ext uri="{FF2B5EF4-FFF2-40B4-BE49-F238E27FC236}">
                <a16:creationId xmlns:a16="http://schemas.microsoft.com/office/drawing/2014/main" id="{F28EDF29-AF61-1304-8A36-5141E4BDA041}"/>
              </a:ext>
            </a:extLst>
          </p:cNvPr>
          <p:cNvSpPr>
            <a:spLocks noGrp="1"/>
          </p:cNvSpPr>
          <p:nvPr>
            <p:ph idx="1"/>
          </p:nvPr>
        </p:nvSpPr>
        <p:spPr>
          <a:xfrm>
            <a:off x="838200" y="2055663"/>
            <a:ext cx="10515600" cy="4351338"/>
          </a:xfrm>
        </p:spPr>
        <p:txBody>
          <a:bodyPr vert="horz" lIns="91440" tIns="45720" rIns="91440" bIns="45720" rtlCol="0" anchor="t">
            <a:normAutofit/>
          </a:bodyPr>
          <a:lstStyle/>
          <a:p>
            <a:pPr marL="0" indent="0">
              <a:buNone/>
            </a:pPr>
            <a:r>
              <a:rPr lang="en-US" sz="2800" b="1"/>
              <a:t>Daytona</a:t>
            </a:r>
            <a:endParaRPr lang="en-US" sz="2800" b="1">
              <a:cs typeface="Calibri" panose="020F0502020204030204"/>
            </a:endParaRPr>
          </a:p>
          <a:p>
            <a:r>
              <a:rPr lang="en-US" sz="2800">
                <a:ea typeface="+mn-lt"/>
                <a:cs typeface="+mn-lt"/>
              </a:rPr>
              <a:t>A </a:t>
            </a:r>
            <a:r>
              <a:rPr lang="en-US" sz="2800" err="1">
                <a:ea typeface="+mn-lt"/>
                <a:cs typeface="+mn-lt"/>
              </a:rPr>
              <a:t>Nextflow</a:t>
            </a:r>
            <a:r>
              <a:rPr lang="en-US" sz="2800">
                <a:ea typeface="+mn-lt"/>
                <a:cs typeface="+mn-lt"/>
              </a:rPr>
              <a:t> version of</a:t>
            </a:r>
            <a:r>
              <a:rPr lang="en-US">
                <a:ea typeface="+mn-lt"/>
                <a:cs typeface="+mn-lt"/>
              </a:rPr>
              <a:t> FLAQ-SC2 and FLAQ-SC2 </a:t>
            </a:r>
            <a:r>
              <a:rPr lang="en-US" err="1">
                <a:ea typeface="+mn-lt"/>
                <a:cs typeface="+mn-lt"/>
              </a:rPr>
              <a:t>Clearlabs</a:t>
            </a:r>
            <a:endParaRPr lang="en-US" sz="2800" b="1">
              <a:cs typeface="Calibri"/>
            </a:endParaRPr>
          </a:p>
          <a:p>
            <a:pPr marL="0" indent="0">
              <a:buNone/>
            </a:pPr>
            <a:endParaRPr lang="en-US">
              <a:cs typeface="Calibri"/>
            </a:endParaRPr>
          </a:p>
          <a:p>
            <a:pPr marL="0" indent="0">
              <a:buNone/>
            </a:pPr>
            <a:r>
              <a:rPr lang="en-US" sz="2800" b="1">
                <a:cs typeface="Calibri"/>
              </a:rPr>
              <a:t>Sanibel</a:t>
            </a:r>
          </a:p>
          <a:p>
            <a:r>
              <a:rPr lang="en-US" sz="2800">
                <a:ea typeface="+mn-lt"/>
                <a:cs typeface="+mn-lt"/>
              </a:rPr>
              <a:t>A </a:t>
            </a:r>
            <a:r>
              <a:rPr lang="en-US" sz="2800" err="1">
                <a:ea typeface="+mn-lt"/>
                <a:cs typeface="+mn-lt"/>
              </a:rPr>
              <a:t>Nextflow</a:t>
            </a:r>
            <a:r>
              <a:rPr lang="en-US" sz="2800">
                <a:ea typeface="+mn-lt"/>
                <a:cs typeface="+mn-lt"/>
              </a:rPr>
              <a:t> version of the </a:t>
            </a:r>
            <a:r>
              <a:rPr lang="en-US">
                <a:ea typeface="+mn-lt"/>
                <a:cs typeface="+mn-lt"/>
              </a:rPr>
              <a:t>FLAQ-AMR</a:t>
            </a:r>
            <a:r>
              <a:rPr lang="en-US" sz="2800">
                <a:ea typeface="+mn-lt"/>
                <a:cs typeface="+mn-lt"/>
              </a:rPr>
              <a:t> pipeline including additional subtyping &amp; serotyping tools specific for the species</a:t>
            </a:r>
            <a:endParaRPr lang="en-US" sz="2800">
              <a:cs typeface="Calibri"/>
            </a:endParaRPr>
          </a:p>
          <a:p>
            <a:pPr marL="0" indent="0">
              <a:buNone/>
            </a:pPr>
            <a:endParaRPr lang="en-US">
              <a:cs typeface="Calibri"/>
            </a:endParaRPr>
          </a:p>
          <a:p>
            <a:pPr marL="0" indent="0">
              <a:buNone/>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7EFD7B76-F64A-6B75-EBFA-8B1DC0E2A6BE}"/>
              </a:ext>
            </a:extLst>
          </p:cNvPr>
          <p:cNvSpPr>
            <a:spLocks noGrp="1"/>
          </p:cNvSpPr>
          <p:nvPr>
            <p:ph type="sldNum" sz="quarter" idx="12"/>
          </p:nvPr>
        </p:nvSpPr>
        <p:spPr/>
        <p:txBody>
          <a:bodyPr/>
          <a:lstStyle/>
          <a:p>
            <a:fld id="{694F3B2D-F8DB-4B2E-832D-AE163D115F98}" type="slidenum">
              <a:rPr lang="en-US" smtClean="0"/>
              <a:t>22</a:t>
            </a:fld>
            <a:endParaRPr lang="en-US"/>
          </a:p>
        </p:txBody>
      </p:sp>
      <p:pic>
        <p:nvPicPr>
          <p:cNvPr id="6" name="Content Placeholder 4">
            <a:extLst>
              <a:ext uri="{FF2B5EF4-FFF2-40B4-BE49-F238E27FC236}">
                <a16:creationId xmlns:a16="http://schemas.microsoft.com/office/drawing/2014/main" id="{3A03C8BB-41B2-1238-D4D7-7B9CE5802527}"/>
              </a:ext>
            </a:extLst>
          </p:cNvPr>
          <p:cNvPicPr>
            <a:picLocks noChangeAspect="1"/>
          </p:cNvPicPr>
          <p:nvPr/>
        </p:nvPicPr>
        <p:blipFill>
          <a:blip r:embed="rId2"/>
          <a:stretch>
            <a:fillRect/>
          </a:stretch>
        </p:blipFill>
        <p:spPr>
          <a:xfrm>
            <a:off x="462041" y="5708363"/>
            <a:ext cx="1348098" cy="830549"/>
          </a:xfrm>
          <a:prstGeom prst="rect">
            <a:avLst/>
          </a:prstGeom>
        </p:spPr>
      </p:pic>
    </p:spTree>
    <p:extLst>
      <p:ext uri="{BB962C8B-B14F-4D97-AF65-F5344CB8AC3E}">
        <p14:creationId xmlns:p14="http://schemas.microsoft.com/office/powerpoint/2010/main" val="3372017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7D1B7-E29F-D778-327A-DA5BC2F415A8}"/>
              </a:ext>
            </a:extLst>
          </p:cNvPr>
          <p:cNvSpPr>
            <a:spLocks noGrp="1"/>
          </p:cNvSpPr>
          <p:nvPr>
            <p:ph type="title"/>
          </p:nvPr>
        </p:nvSpPr>
        <p:spPr/>
        <p:txBody>
          <a:bodyPr/>
          <a:lstStyle/>
          <a:p>
            <a:r>
              <a:rPr lang="en-US">
                <a:ea typeface="+mj-lt"/>
                <a:cs typeface="+mj-lt"/>
              </a:rPr>
              <a:t>Pipeline Updates  - </a:t>
            </a:r>
            <a:r>
              <a:rPr lang="en-US" err="1">
                <a:ea typeface="+mj-lt"/>
                <a:cs typeface="+mj-lt"/>
              </a:rPr>
              <a:t>Nextflow</a:t>
            </a:r>
            <a:r>
              <a:rPr lang="en-US">
                <a:ea typeface="+mj-lt"/>
                <a:cs typeface="+mj-lt"/>
              </a:rPr>
              <a:t> Versions</a:t>
            </a:r>
            <a:br>
              <a:rPr lang="en-US"/>
            </a:br>
            <a:r>
              <a:rPr lang="en-US">
                <a:ea typeface="+mj-lt"/>
                <a:cs typeface="+mj-lt"/>
              </a:rPr>
              <a:t>(Under Active Development)</a:t>
            </a:r>
          </a:p>
        </p:txBody>
      </p:sp>
      <p:sp>
        <p:nvSpPr>
          <p:cNvPr id="3" name="Content Placeholder 2">
            <a:extLst>
              <a:ext uri="{FF2B5EF4-FFF2-40B4-BE49-F238E27FC236}">
                <a16:creationId xmlns:a16="http://schemas.microsoft.com/office/drawing/2014/main" id="{E1EB510E-B5A0-4A51-76B2-385718A2D5F6}"/>
              </a:ext>
            </a:extLst>
          </p:cNvPr>
          <p:cNvSpPr>
            <a:spLocks noGrp="1"/>
          </p:cNvSpPr>
          <p:nvPr>
            <p:ph idx="1"/>
          </p:nvPr>
        </p:nvSpPr>
        <p:spPr/>
        <p:txBody>
          <a:bodyPr vert="horz" lIns="91440" tIns="45720" rIns="91440" bIns="45720" rtlCol="0" anchor="t">
            <a:normAutofit/>
          </a:bodyPr>
          <a:lstStyle/>
          <a:p>
            <a:pPr marL="0" indent="0">
              <a:buNone/>
            </a:pPr>
            <a:r>
              <a:rPr lang="en-US" sz="2400" b="1">
                <a:cs typeface="Calibri" panose="020F0502020204030204"/>
              </a:rPr>
              <a:t>Talbot</a:t>
            </a:r>
            <a:endParaRPr lang="en-US" sz="2000">
              <a:cs typeface="Calibri" panose="020F0502020204030204"/>
            </a:endParaRPr>
          </a:p>
          <a:p>
            <a:r>
              <a:rPr lang="en-US" sz="2400">
                <a:ea typeface="+mn-lt"/>
                <a:cs typeface="+mn-lt"/>
              </a:rPr>
              <a:t>A </a:t>
            </a:r>
            <a:r>
              <a:rPr lang="en-US" sz="2400" err="1">
                <a:ea typeface="+mn-lt"/>
                <a:cs typeface="+mn-lt"/>
              </a:rPr>
              <a:t>Nextflow</a:t>
            </a:r>
            <a:r>
              <a:rPr lang="en-US" sz="2400">
                <a:ea typeface="+mn-lt"/>
                <a:cs typeface="+mn-lt"/>
              </a:rPr>
              <a:t> version of our FL-cgSNP pipeline</a:t>
            </a:r>
          </a:p>
          <a:p>
            <a:pPr marL="0" indent="0">
              <a:buNone/>
            </a:pPr>
            <a:endParaRPr lang="en-US" sz="2400">
              <a:cs typeface="Calibri"/>
            </a:endParaRPr>
          </a:p>
          <a:p>
            <a:pPr>
              <a:buNone/>
            </a:pPr>
            <a:r>
              <a:rPr lang="en-US" sz="2400" b="1" err="1"/>
              <a:t>Enterovirus_assembler</a:t>
            </a:r>
            <a:endParaRPr lang="en-US" sz="2400" b="1">
              <a:cs typeface="Calibri"/>
            </a:endParaRPr>
          </a:p>
          <a:p>
            <a:r>
              <a:rPr lang="en-US" sz="2400">
                <a:ea typeface="+mn-lt"/>
                <a:cs typeface="+mn-lt"/>
              </a:rPr>
              <a:t>A </a:t>
            </a:r>
            <a:r>
              <a:rPr lang="en-US" sz="2400" err="1">
                <a:ea typeface="+mn-lt"/>
                <a:cs typeface="+mn-lt"/>
              </a:rPr>
              <a:t>Nextflow</a:t>
            </a:r>
            <a:r>
              <a:rPr lang="en-US" sz="2400">
                <a:ea typeface="+mn-lt"/>
                <a:cs typeface="+mn-lt"/>
              </a:rPr>
              <a:t> pipeline for </a:t>
            </a:r>
            <a:r>
              <a:rPr lang="en-US" sz="2400" i="1">
                <a:ea typeface="+mn-lt"/>
                <a:cs typeface="+mn-lt"/>
              </a:rPr>
              <a:t>de novo</a:t>
            </a:r>
            <a:r>
              <a:rPr lang="en-US" sz="2400">
                <a:ea typeface="+mn-lt"/>
                <a:cs typeface="+mn-lt"/>
              </a:rPr>
              <a:t> assembly of Enterovirus, Rhinovirus, </a:t>
            </a:r>
            <a:r>
              <a:rPr lang="en-US" sz="2400" err="1">
                <a:ea typeface="+mn-lt"/>
                <a:cs typeface="+mn-lt"/>
              </a:rPr>
              <a:t>Parechoviruses</a:t>
            </a:r>
            <a:r>
              <a:rPr lang="en-US" sz="2400">
                <a:ea typeface="+mn-lt"/>
                <a:cs typeface="+mn-lt"/>
              </a:rPr>
              <a:t> using</a:t>
            </a:r>
            <a:r>
              <a:rPr lang="en-US" sz="2400" i="1">
                <a:ea typeface="+mn-lt"/>
                <a:cs typeface="+mn-lt"/>
              </a:rPr>
              <a:t> </a:t>
            </a:r>
            <a:r>
              <a:rPr lang="en-US" sz="2400" i="1" err="1">
                <a:ea typeface="+mn-lt"/>
                <a:cs typeface="+mn-lt"/>
              </a:rPr>
              <a:t>fastq</a:t>
            </a:r>
            <a:r>
              <a:rPr lang="en-US" sz="2400">
                <a:ea typeface="+mn-lt"/>
                <a:cs typeface="+mn-lt"/>
              </a:rPr>
              <a:t> data</a:t>
            </a:r>
            <a:endParaRPr lang="en-US" sz="2400">
              <a:cs typeface="Calibri"/>
            </a:endParaRPr>
          </a:p>
          <a:p>
            <a:r>
              <a:rPr lang="en-US" sz="2400" i="1" err="1">
                <a:cs typeface="Calibri"/>
              </a:rPr>
              <a:t>fasta</a:t>
            </a:r>
            <a:r>
              <a:rPr lang="en-US" sz="2400">
                <a:cs typeface="Calibri"/>
              </a:rPr>
              <a:t> pipeline outputs can be used as input to CDC's </a:t>
            </a:r>
            <a:r>
              <a:rPr lang="en-US" sz="2400" err="1">
                <a:cs typeface="Calibri"/>
              </a:rPr>
              <a:t>PiType</a:t>
            </a:r>
            <a:r>
              <a:rPr lang="en-US" sz="2400">
                <a:cs typeface="Calibri"/>
              </a:rPr>
              <a:t> tool </a:t>
            </a:r>
            <a:r>
              <a:rPr lang="en-US" sz="2400"/>
              <a:t>(</a:t>
            </a:r>
            <a:r>
              <a:rPr lang="en-US" sz="2400">
                <a:hlinkClick r:id="rId2"/>
              </a:rPr>
              <a:t>Picornavirus Typing Tool (cdc.gov)</a:t>
            </a:r>
            <a:r>
              <a:rPr lang="en-US" sz="2400"/>
              <a:t>)</a:t>
            </a:r>
            <a:endParaRPr lang="en-US" sz="2400">
              <a:cs typeface="Calibri"/>
            </a:endParaRPr>
          </a:p>
          <a:p>
            <a:pPr>
              <a:buNone/>
            </a:pPr>
            <a:endParaRPr lang="en-US" sz="2000">
              <a:cs typeface="Calibri"/>
            </a:endParaRPr>
          </a:p>
          <a:p>
            <a:pPr marL="0" indent="0">
              <a:buNone/>
            </a:pPr>
            <a:endParaRPr lang="en-US">
              <a:cs typeface="Calibri"/>
            </a:endParaRPr>
          </a:p>
          <a:p>
            <a:pPr marL="0" indent="0">
              <a:buNone/>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3C87DC3A-E472-522D-5310-39AE4C191E40}"/>
              </a:ext>
            </a:extLst>
          </p:cNvPr>
          <p:cNvSpPr>
            <a:spLocks noGrp="1"/>
          </p:cNvSpPr>
          <p:nvPr>
            <p:ph type="sldNum" sz="quarter" idx="12"/>
          </p:nvPr>
        </p:nvSpPr>
        <p:spPr/>
        <p:txBody>
          <a:bodyPr/>
          <a:lstStyle/>
          <a:p>
            <a:fld id="{694F3B2D-F8DB-4B2E-832D-AE163D115F98}" type="slidenum">
              <a:rPr lang="en-US" smtClean="0"/>
              <a:t>23</a:t>
            </a:fld>
            <a:endParaRPr lang="en-US"/>
          </a:p>
        </p:txBody>
      </p:sp>
      <p:pic>
        <p:nvPicPr>
          <p:cNvPr id="6" name="Content Placeholder 4">
            <a:extLst>
              <a:ext uri="{FF2B5EF4-FFF2-40B4-BE49-F238E27FC236}">
                <a16:creationId xmlns:a16="http://schemas.microsoft.com/office/drawing/2014/main" id="{B132D72A-0FF9-E867-9B10-596914798242}"/>
              </a:ext>
            </a:extLst>
          </p:cNvPr>
          <p:cNvPicPr>
            <a:picLocks noChangeAspect="1"/>
          </p:cNvPicPr>
          <p:nvPr/>
        </p:nvPicPr>
        <p:blipFill>
          <a:blip r:embed="rId3"/>
          <a:stretch>
            <a:fillRect/>
          </a:stretch>
        </p:blipFill>
        <p:spPr>
          <a:xfrm>
            <a:off x="462041" y="5708363"/>
            <a:ext cx="1348098" cy="830549"/>
          </a:xfrm>
          <a:prstGeom prst="rect">
            <a:avLst/>
          </a:prstGeom>
        </p:spPr>
      </p:pic>
    </p:spTree>
    <p:extLst>
      <p:ext uri="{BB962C8B-B14F-4D97-AF65-F5344CB8AC3E}">
        <p14:creationId xmlns:p14="http://schemas.microsoft.com/office/powerpoint/2010/main" val="3965063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A96D-2E0B-EBA3-E61D-6BAB9E9E431D}"/>
              </a:ext>
            </a:extLst>
          </p:cNvPr>
          <p:cNvSpPr>
            <a:spLocks noGrp="1"/>
          </p:cNvSpPr>
          <p:nvPr>
            <p:ph type="title"/>
          </p:nvPr>
        </p:nvSpPr>
        <p:spPr/>
        <p:txBody>
          <a:bodyPr/>
          <a:lstStyle/>
          <a:p>
            <a:r>
              <a:rPr lang="en-US">
                <a:cs typeface="Calibri Light"/>
              </a:rPr>
              <a:t>Analysis Request and/or support</a:t>
            </a:r>
            <a:endParaRPr lang="en-US"/>
          </a:p>
        </p:txBody>
      </p:sp>
      <p:sp>
        <p:nvSpPr>
          <p:cNvPr id="3" name="Content Placeholder 2">
            <a:extLst>
              <a:ext uri="{FF2B5EF4-FFF2-40B4-BE49-F238E27FC236}">
                <a16:creationId xmlns:a16="http://schemas.microsoft.com/office/drawing/2014/main" id="{870048D9-68D5-318A-3C7B-9D91B178EBAC}"/>
              </a:ext>
            </a:extLst>
          </p:cNvPr>
          <p:cNvSpPr>
            <a:spLocks noGrp="1"/>
          </p:cNvSpPr>
          <p:nvPr>
            <p:ph idx="1"/>
          </p:nvPr>
        </p:nvSpPr>
        <p:spPr>
          <a:xfrm>
            <a:off x="838200" y="1616075"/>
            <a:ext cx="10515600" cy="4351338"/>
          </a:xfrm>
        </p:spPr>
        <p:txBody>
          <a:bodyPr vert="horz" lIns="91440" tIns="45720" rIns="91440" bIns="45720" rtlCol="0" anchor="t">
            <a:normAutofit/>
          </a:bodyPr>
          <a:lstStyle/>
          <a:p>
            <a:r>
              <a:rPr lang="en-US" sz="2400">
                <a:ea typeface="+mn-lt"/>
                <a:cs typeface="+mn-lt"/>
              </a:rPr>
              <a:t>Email</a:t>
            </a:r>
            <a:r>
              <a:rPr lang="en-US">
                <a:ea typeface="+mn-lt"/>
                <a:cs typeface="+mn-lt"/>
              </a:rPr>
              <a:t> </a:t>
            </a:r>
            <a:r>
              <a:rPr lang="en-US" sz="2400">
                <a:ea typeface="+mn-lt"/>
                <a:cs typeface="+mn-lt"/>
                <a:hlinkClick r:id="rId2"/>
              </a:rPr>
              <a:t>bphl16bioinformatics@flhealth.gov</a:t>
            </a:r>
            <a:endParaRPr lang="en-US" sz="2400">
              <a:cs typeface="Calibri"/>
            </a:endParaRPr>
          </a:p>
          <a:p>
            <a:r>
              <a:rPr lang="en-US" sz="2400">
                <a:ea typeface="+mn-lt"/>
                <a:cs typeface="+mn-lt"/>
              </a:rPr>
              <a:t>One-on-one Teams sessions to go through each New </a:t>
            </a:r>
            <a:r>
              <a:rPr lang="en-US" sz="2400">
                <a:solidFill>
                  <a:srgbClr val="000000"/>
                </a:solidFill>
                <a:effectLst/>
                <a:latin typeface="Calibri"/>
                <a:ea typeface="Times New Roman" panose="02020603050405020304" pitchFamily="18" charset="0"/>
                <a:cs typeface="Calibri"/>
              </a:rPr>
              <a:t>HPG User </a:t>
            </a:r>
            <a:r>
              <a:rPr lang="en-US" sz="2400">
                <a:solidFill>
                  <a:srgbClr val="000000"/>
                </a:solidFill>
                <a:latin typeface="Calibri"/>
                <a:ea typeface="Times New Roman" panose="02020603050405020304" pitchFamily="18" charset="0"/>
                <a:cs typeface="Calibri"/>
              </a:rPr>
              <a:t>Training</a:t>
            </a:r>
            <a:r>
              <a:rPr lang="en-US" sz="2400">
                <a:solidFill>
                  <a:srgbClr val="000000"/>
                </a:solidFill>
                <a:effectLst/>
                <a:latin typeface="Calibri"/>
                <a:ea typeface="Times New Roman" panose="02020603050405020304" pitchFamily="18" charset="0"/>
                <a:cs typeface="Calibri"/>
              </a:rPr>
              <a:t>, including a walk-through to set up your HPG environment and hands-on experience with each pipeline/script needed</a:t>
            </a:r>
            <a:endParaRPr lang="en-US" sz="2400">
              <a:latin typeface="Calibri"/>
              <a:cs typeface="Calibri"/>
            </a:endParaRPr>
          </a:p>
          <a:p>
            <a:r>
              <a:rPr lang="en-US" sz="2400">
                <a:ea typeface="+mn-lt"/>
                <a:cs typeface="+mn-lt"/>
              </a:rPr>
              <a:t>Custom pipeline/script development as requested</a:t>
            </a:r>
            <a:endParaRPr lang="en-US" sz="2400">
              <a:cs typeface="Calibri"/>
            </a:endParaRPr>
          </a:p>
          <a:p>
            <a:r>
              <a:rPr lang="en-US" sz="2400">
                <a:ea typeface="+mn-lt"/>
                <a:cs typeface="+mn-lt"/>
              </a:rPr>
              <a:t>All pipelines &amp; scripts will be shared via GitHub (</a:t>
            </a:r>
            <a:r>
              <a:rPr lang="en-US" sz="2400">
                <a:ea typeface="+mn-lt"/>
                <a:cs typeface="+mn-lt"/>
                <a:hlinkClick r:id="rId3"/>
              </a:rPr>
              <a:t>BPHL-Molecular · GitHub</a:t>
            </a:r>
            <a:r>
              <a:rPr lang="en-US" sz="2400">
                <a:ea typeface="+mn-lt"/>
                <a:cs typeface="+mn-lt"/>
              </a:rPr>
              <a:t>) or the public- share directory in </a:t>
            </a:r>
            <a:r>
              <a:rPr lang="en-US" sz="2400" err="1">
                <a:ea typeface="+mn-lt"/>
                <a:cs typeface="+mn-lt"/>
              </a:rPr>
              <a:t>HiPerGator</a:t>
            </a:r>
            <a:r>
              <a:rPr lang="en-US" sz="2400">
                <a:ea typeface="+mn-lt"/>
                <a:cs typeface="+mn-lt"/>
              </a:rPr>
              <a:t> via /blue/</a:t>
            </a:r>
            <a:r>
              <a:rPr lang="en-US" sz="2400" err="1">
                <a:ea typeface="+mn-lt"/>
                <a:cs typeface="+mn-lt"/>
              </a:rPr>
              <a:t>bphl</a:t>
            </a:r>
            <a:r>
              <a:rPr lang="en-US" sz="2400">
                <a:ea typeface="+mn-lt"/>
                <a:cs typeface="+mn-lt"/>
              </a:rPr>
              <a:t>-&lt;state&gt;/public-share/ directory</a:t>
            </a:r>
            <a:endParaRPr lang="en-US" sz="2400">
              <a:cs typeface="Calibri" panose="020F0502020204030204"/>
            </a:endParaRPr>
          </a:p>
          <a:p>
            <a:r>
              <a:rPr lang="en-US" sz="2400">
                <a:ea typeface="+mn-lt"/>
                <a:cs typeface="+mn-lt"/>
              </a:rPr>
              <a:t>All pipelines are currently being converted to </a:t>
            </a:r>
            <a:r>
              <a:rPr lang="en-US" sz="2400" err="1">
                <a:ea typeface="+mn-lt"/>
                <a:cs typeface="+mn-lt"/>
              </a:rPr>
              <a:t>Nextflow</a:t>
            </a:r>
            <a:r>
              <a:rPr lang="en-US" sz="2400">
                <a:ea typeface="+mn-lt"/>
                <a:cs typeface="+mn-lt"/>
              </a:rPr>
              <a:t> workflows which are compatible to work on and off </a:t>
            </a:r>
            <a:r>
              <a:rPr lang="en-US" sz="2400" err="1">
                <a:ea typeface="+mn-lt"/>
                <a:cs typeface="+mn-lt"/>
              </a:rPr>
              <a:t>HiPerGator</a:t>
            </a:r>
            <a:endParaRPr lang="en-US" sz="2400" err="1">
              <a:cs typeface="Calibri"/>
            </a:endParaRPr>
          </a:p>
        </p:txBody>
      </p:sp>
      <p:sp>
        <p:nvSpPr>
          <p:cNvPr id="4" name="Slide Number Placeholder 3">
            <a:extLst>
              <a:ext uri="{FF2B5EF4-FFF2-40B4-BE49-F238E27FC236}">
                <a16:creationId xmlns:a16="http://schemas.microsoft.com/office/drawing/2014/main" id="{50405821-5A0F-7E45-C5F6-D8917B293C82}"/>
              </a:ext>
            </a:extLst>
          </p:cNvPr>
          <p:cNvSpPr>
            <a:spLocks noGrp="1"/>
          </p:cNvSpPr>
          <p:nvPr>
            <p:ph type="sldNum" sz="quarter" idx="12"/>
          </p:nvPr>
        </p:nvSpPr>
        <p:spPr/>
        <p:txBody>
          <a:bodyPr/>
          <a:lstStyle/>
          <a:p>
            <a:fld id="{694F3B2D-F8DB-4B2E-832D-AE163D115F98}" type="slidenum">
              <a:rPr lang="en-US" smtClean="0"/>
              <a:t>24</a:t>
            </a:fld>
            <a:endParaRPr lang="en-US"/>
          </a:p>
        </p:txBody>
      </p:sp>
      <p:pic>
        <p:nvPicPr>
          <p:cNvPr id="6" name="Content Placeholder 4">
            <a:extLst>
              <a:ext uri="{FF2B5EF4-FFF2-40B4-BE49-F238E27FC236}">
                <a16:creationId xmlns:a16="http://schemas.microsoft.com/office/drawing/2014/main" id="{38F826D8-EDE4-8713-79CC-6CC2A9F1DAD7}"/>
              </a:ext>
            </a:extLst>
          </p:cNvPr>
          <p:cNvPicPr>
            <a:picLocks noChangeAspect="1"/>
          </p:cNvPicPr>
          <p:nvPr/>
        </p:nvPicPr>
        <p:blipFill>
          <a:blip r:embed="rId4"/>
          <a:stretch>
            <a:fillRect/>
          </a:stretch>
        </p:blipFill>
        <p:spPr>
          <a:xfrm>
            <a:off x="462041" y="5708363"/>
            <a:ext cx="1348098" cy="830549"/>
          </a:xfrm>
          <a:prstGeom prst="rect">
            <a:avLst/>
          </a:prstGeom>
        </p:spPr>
      </p:pic>
    </p:spTree>
    <p:extLst>
      <p:ext uri="{BB962C8B-B14F-4D97-AF65-F5344CB8AC3E}">
        <p14:creationId xmlns:p14="http://schemas.microsoft.com/office/powerpoint/2010/main" val="1925039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F5556-1C67-35B2-29F6-56AAC56FD784}"/>
              </a:ext>
            </a:extLst>
          </p:cNvPr>
          <p:cNvSpPr>
            <a:spLocks noGrp="1"/>
          </p:cNvSpPr>
          <p:nvPr>
            <p:ph type="title"/>
          </p:nvPr>
        </p:nvSpPr>
        <p:spPr/>
        <p:txBody>
          <a:bodyPr/>
          <a:lstStyle/>
          <a:p>
            <a:r>
              <a:rPr lang="en-US">
                <a:cs typeface="Calibri Light"/>
              </a:rPr>
              <a:t>Pipeline Updates from CDC</a:t>
            </a:r>
            <a:endParaRPr lang="en-US"/>
          </a:p>
        </p:txBody>
      </p:sp>
      <p:sp>
        <p:nvSpPr>
          <p:cNvPr id="3" name="Content Placeholder 2">
            <a:extLst>
              <a:ext uri="{FF2B5EF4-FFF2-40B4-BE49-F238E27FC236}">
                <a16:creationId xmlns:a16="http://schemas.microsoft.com/office/drawing/2014/main" id="{EFFC967D-B578-53B9-57B8-3D45BB21254D}"/>
              </a:ext>
            </a:extLst>
          </p:cNvPr>
          <p:cNvSpPr>
            <a:spLocks noGrp="1"/>
          </p:cNvSpPr>
          <p:nvPr>
            <p:ph idx="1"/>
          </p:nvPr>
        </p:nvSpPr>
        <p:spPr/>
        <p:txBody>
          <a:bodyPr vert="horz" lIns="91440" tIns="45720" rIns="91440" bIns="45720" rtlCol="0" anchor="t">
            <a:normAutofit/>
          </a:bodyPr>
          <a:lstStyle/>
          <a:p>
            <a:pPr marL="0" indent="0">
              <a:buNone/>
            </a:pPr>
            <a:r>
              <a:rPr lang="en-US" sz="2000" b="1" err="1">
                <a:ea typeface="+mn-lt"/>
                <a:cs typeface="+mn-lt"/>
              </a:rPr>
              <a:t>PHoeNIx</a:t>
            </a:r>
            <a:r>
              <a:rPr lang="en-US" sz="2000" b="1">
                <a:cs typeface="Calibri"/>
              </a:rPr>
              <a:t> pipeline (</a:t>
            </a:r>
            <a:r>
              <a:rPr lang="en-US" sz="2000" b="1">
                <a:ea typeface="+mn-lt"/>
                <a:cs typeface="+mn-lt"/>
              </a:rPr>
              <a:t>Portable Healthcare Nextgen Informatics pipeline)</a:t>
            </a:r>
          </a:p>
          <a:p>
            <a:r>
              <a:rPr lang="en-US" sz="2000">
                <a:ea typeface="+mn-lt"/>
                <a:cs typeface="+mn-lt"/>
              </a:rPr>
              <a:t>This is the replacement of </a:t>
            </a:r>
            <a:r>
              <a:rPr lang="en-US" sz="2000" err="1">
                <a:ea typeface="+mn-lt"/>
                <a:cs typeface="+mn-lt"/>
              </a:rPr>
              <a:t>Quaisar</a:t>
            </a:r>
            <a:r>
              <a:rPr lang="en-US" sz="2000">
                <a:ea typeface="+mn-lt"/>
                <a:cs typeface="+mn-lt"/>
              </a:rPr>
              <a:t>-H pipeline.</a:t>
            </a:r>
            <a:endParaRPr lang="en-US" sz="2000">
              <a:cs typeface="Calibri"/>
            </a:endParaRPr>
          </a:p>
          <a:p>
            <a:r>
              <a:rPr lang="en-US" sz="2000">
                <a:ea typeface="+mn-lt"/>
                <a:cs typeface="+mn-lt"/>
              </a:rPr>
              <a:t>A short-read pipeline for healthcare-associated and antimicrobial resistant pathogens.</a:t>
            </a:r>
            <a:endParaRPr lang="en-US" sz="2000" b="1">
              <a:cs typeface="Calibri"/>
            </a:endParaRPr>
          </a:p>
          <a:p>
            <a:r>
              <a:rPr lang="en-US" sz="2000" err="1">
                <a:ea typeface="+mn-lt"/>
                <a:cs typeface="+mn-lt"/>
              </a:rPr>
              <a:t>PHoeNIx</a:t>
            </a:r>
            <a:r>
              <a:rPr lang="en-US" sz="2000">
                <a:ea typeface="+mn-lt"/>
                <a:cs typeface="+mn-lt"/>
              </a:rPr>
              <a:t> is a bioinformatics analysis pipeline built using </a:t>
            </a:r>
            <a:r>
              <a:rPr lang="en-US" sz="2000" err="1">
                <a:ea typeface="+mn-lt"/>
                <a:cs typeface="+mn-lt"/>
                <a:hlinkClick r:id="rId2"/>
              </a:rPr>
              <a:t>Nextflow</a:t>
            </a:r>
            <a:r>
              <a:rPr lang="en-US" sz="2000">
                <a:ea typeface="+mn-lt"/>
                <a:cs typeface="+mn-lt"/>
              </a:rPr>
              <a:t>, a workflow tool to run tasks across multiple compute infrastructures in a portable manner.</a:t>
            </a:r>
            <a:endParaRPr lang="en-US" sz="2000">
              <a:cs typeface="Calibri"/>
            </a:endParaRPr>
          </a:p>
          <a:p>
            <a:r>
              <a:rPr lang="en-US" sz="2000">
                <a:ea typeface="+mn-lt"/>
                <a:cs typeface="+mn-lt"/>
              </a:rPr>
              <a:t>It uses Docker/Singularity containers making installation trivial and results highly reproducible.</a:t>
            </a:r>
          </a:p>
          <a:p>
            <a:r>
              <a:rPr lang="en-US" sz="2000">
                <a:ea typeface="+mn-lt"/>
                <a:cs typeface="+mn-lt"/>
              </a:rPr>
              <a:t>The use of </a:t>
            </a:r>
            <a:r>
              <a:rPr lang="en-US" sz="2000" err="1">
                <a:ea typeface="+mn-lt"/>
                <a:cs typeface="+mn-lt"/>
              </a:rPr>
              <a:t>PHoeNIx</a:t>
            </a:r>
            <a:r>
              <a:rPr lang="en-US" sz="2000">
                <a:ea typeface="+mn-lt"/>
                <a:cs typeface="+mn-lt"/>
              </a:rPr>
              <a:t> provides a standardized approach for identifying and characterizing healthcare-associated bacterial pathogens, specifically for public health partners. </a:t>
            </a:r>
          </a:p>
          <a:p>
            <a:r>
              <a:rPr lang="en-US" sz="2000">
                <a:ea typeface="+mn-lt"/>
                <a:cs typeface="+mn-lt"/>
              </a:rPr>
              <a:t>The </a:t>
            </a:r>
            <a:r>
              <a:rPr lang="en-US" sz="2000" err="1">
                <a:ea typeface="+mn-lt"/>
                <a:cs typeface="+mn-lt"/>
                <a:hlinkClick r:id="rId3"/>
              </a:rPr>
              <a:t>Nextflow</a:t>
            </a:r>
            <a:r>
              <a:rPr lang="en-US" sz="2000">
                <a:ea typeface="+mn-lt"/>
                <a:cs typeface="+mn-lt"/>
                <a:hlinkClick r:id="rId3"/>
              </a:rPr>
              <a:t> DSL 2</a:t>
            </a:r>
            <a:r>
              <a:rPr lang="en-US" sz="2000">
                <a:ea typeface="+mn-lt"/>
                <a:cs typeface="+mn-lt"/>
              </a:rPr>
              <a:t> implementation of this pipeline uses one container per process which makes it easier to maintain and update software dependencies.</a:t>
            </a:r>
            <a:endParaRPr lang="en-US" sz="2000">
              <a:cs typeface="Calibri"/>
            </a:endParaRPr>
          </a:p>
          <a:p>
            <a:pPr marL="0" indent="0">
              <a:buNone/>
            </a:pPr>
            <a:endParaRPr lang="en-US" b="1">
              <a:cs typeface="Calibri"/>
            </a:endParaRPr>
          </a:p>
        </p:txBody>
      </p:sp>
      <p:sp>
        <p:nvSpPr>
          <p:cNvPr id="4" name="Slide Number Placeholder 3">
            <a:extLst>
              <a:ext uri="{FF2B5EF4-FFF2-40B4-BE49-F238E27FC236}">
                <a16:creationId xmlns:a16="http://schemas.microsoft.com/office/drawing/2014/main" id="{57B335CB-10EC-CF40-90CA-081065D07D12}"/>
              </a:ext>
            </a:extLst>
          </p:cNvPr>
          <p:cNvSpPr>
            <a:spLocks noGrp="1"/>
          </p:cNvSpPr>
          <p:nvPr>
            <p:ph type="sldNum" sz="quarter" idx="12"/>
          </p:nvPr>
        </p:nvSpPr>
        <p:spPr/>
        <p:txBody>
          <a:bodyPr/>
          <a:lstStyle/>
          <a:p>
            <a:fld id="{694F3B2D-F8DB-4B2E-832D-AE163D115F98}" type="slidenum">
              <a:rPr lang="en-US" smtClean="0"/>
              <a:t>25</a:t>
            </a:fld>
            <a:endParaRPr lang="en-US"/>
          </a:p>
        </p:txBody>
      </p:sp>
      <p:pic>
        <p:nvPicPr>
          <p:cNvPr id="6" name="Content Placeholder 4">
            <a:extLst>
              <a:ext uri="{FF2B5EF4-FFF2-40B4-BE49-F238E27FC236}">
                <a16:creationId xmlns:a16="http://schemas.microsoft.com/office/drawing/2014/main" id="{165DC161-D5A7-A3E6-C42C-A293A85799A3}"/>
              </a:ext>
            </a:extLst>
          </p:cNvPr>
          <p:cNvPicPr>
            <a:picLocks noChangeAspect="1"/>
          </p:cNvPicPr>
          <p:nvPr/>
        </p:nvPicPr>
        <p:blipFill>
          <a:blip r:embed="rId4"/>
          <a:stretch>
            <a:fillRect/>
          </a:stretch>
        </p:blipFill>
        <p:spPr>
          <a:xfrm>
            <a:off x="462041" y="5708363"/>
            <a:ext cx="1348098" cy="830549"/>
          </a:xfrm>
          <a:prstGeom prst="rect">
            <a:avLst/>
          </a:prstGeom>
        </p:spPr>
      </p:pic>
    </p:spTree>
    <p:extLst>
      <p:ext uri="{BB962C8B-B14F-4D97-AF65-F5344CB8AC3E}">
        <p14:creationId xmlns:p14="http://schemas.microsoft.com/office/powerpoint/2010/main" val="4047453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B621-CCC3-B5D9-9937-BFC474DB84E4}"/>
              </a:ext>
            </a:extLst>
          </p:cNvPr>
          <p:cNvSpPr>
            <a:spLocks noGrp="1"/>
          </p:cNvSpPr>
          <p:nvPr>
            <p:ph type="title"/>
          </p:nvPr>
        </p:nvSpPr>
        <p:spPr/>
        <p:txBody>
          <a:bodyPr/>
          <a:lstStyle/>
          <a:p>
            <a:r>
              <a:rPr lang="en-US" err="1">
                <a:latin typeface="Calibri"/>
                <a:cs typeface="Calibri"/>
              </a:rPr>
              <a:t>PHoeNIx</a:t>
            </a:r>
            <a:r>
              <a:rPr lang="en-US">
                <a:ea typeface="+mj-lt"/>
                <a:cs typeface="+mj-lt"/>
              </a:rPr>
              <a:t> pipeline</a:t>
            </a:r>
            <a:endParaRPr lang="en-US">
              <a:cs typeface="Calibri Light"/>
            </a:endParaRPr>
          </a:p>
        </p:txBody>
      </p:sp>
      <p:sp>
        <p:nvSpPr>
          <p:cNvPr id="3" name="Content Placeholder 2">
            <a:extLst>
              <a:ext uri="{FF2B5EF4-FFF2-40B4-BE49-F238E27FC236}">
                <a16:creationId xmlns:a16="http://schemas.microsoft.com/office/drawing/2014/main" id="{7ACC2603-AB77-2B1B-87A3-10782D6CCCDC}"/>
              </a:ext>
            </a:extLst>
          </p:cNvPr>
          <p:cNvSpPr>
            <a:spLocks noGrp="1"/>
          </p:cNvSpPr>
          <p:nvPr>
            <p:ph idx="1"/>
          </p:nvPr>
        </p:nvSpPr>
        <p:spPr>
          <a:xfrm>
            <a:off x="838200" y="1825625"/>
            <a:ext cx="10515600" cy="3975161"/>
          </a:xfrm>
        </p:spPr>
        <p:txBody>
          <a:bodyPr vert="horz" lIns="91440" tIns="45720" rIns="91440" bIns="45720" rtlCol="0" anchor="t">
            <a:normAutofit fontScale="92500" lnSpcReduction="20000"/>
          </a:bodyPr>
          <a:lstStyle/>
          <a:p>
            <a:pPr marL="0" indent="0">
              <a:buNone/>
            </a:pPr>
            <a:r>
              <a:rPr lang="en-US" sz="2000" err="1">
                <a:ea typeface="+mn-lt"/>
                <a:cs typeface="+mn-lt"/>
              </a:rPr>
              <a:t>PHoeNIx</a:t>
            </a:r>
            <a:r>
              <a:rPr lang="en-US" sz="2000">
                <a:ea typeface="+mn-lt"/>
                <a:cs typeface="+mn-lt"/>
              </a:rPr>
              <a:t> takes in </a:t>
            </a:r>
            <a:r>
              <a:rPr lang="en-US" sz="2000" b="1">
                <a:ea typeface="+mn-lt"/>
                <a:cs typeface="+mn-lt"/>
              </a:rPr>
              <a:t>Illumina paired-end reads</a:t>
            </a:r>
            <a:r>
              <a:rPr lang="en-US" sz="2000">
                <a:ea typeface="+mn-lt"/>
                <a:cs typeface="+mn-lt"/>
              </a:rPr>
              <a:t> and was designed for use with pathogens causing healthcare-associated bacterial infections. This comprehensive pipeline performs:</a:t>
            </a:r>
            <a:endParaRPr lang="en-US" sz="2000">
              <a:cs typeface="Calibri" panose="020F0502020204030204"/>
            </a:endParaRPr>
          </a:p>
          <a:p>
            <a:r>
              <a:rPr lang="en-US" sz="2000">
                <a:ea typeface="+mn-lt"/>
                <a:cs typeface="+mn-lt"/>
              </a:rPr>
              <a:t>Quality control</a:t>
            </a:r>
            <a:endParaRPr lang="en-US" sz="2000">
              <a:cs typeface="Calibri"/>
            </a:endParaRPr>
          </a:p>
          <a:p>
            <a:r>
              <a:rPr lang="en-US" sz="2000">
                <a:ea typeface="+mn-lt"/>
                <a:cs typeface="+mn-lt"/>
              </a:rPr>
              <a:t>Checks for contamination</a:t>
            </a:r>
            <a:endParaRPr lang="en-US" sz="2000">
              <a:cs typeface="Calibri"/>
            </a:endParaRPr>
          </a:p>
          <a:p>
            <a:r>
              <a:rPr lang="en-US" sz="2000">
                <a:ea typeface="+mn-lt"/>
                <a:cs typeface="+mn-lt"/>
              </a:rPr>
              <a:t>Confirms taxa ID</a:t>
            </a:r>
            <a:endParaRPr lang="en-US" sz="2000">
              <a:cs typeface="Calibri"/>
            </a:endParaRPr>
          </a:p>
          <a:p>
            <a:r>
              <a:rPr lang="en-US" sz="2000">
                <a:ea typeface="+mn-lt"/>
                <a:cs typeface="+mn-lt"/>
              </a:rPr>
              <a:t>Performs sequence typing</a:t>
            </a:r>
            <a:endParaRPr lang="en-US" sz="2000">
              <a:cs typeface="Calibri"/>
            </a:endParaRPr>
          </a:p>
          <a:p>
            <a:r>
              <a:rPr lang="en-US" sz="2000">
                <a:ea typeface="+mn-lt"/>
                <a:cs typeface="+mn-lt"/>
              </a:rPr>
              <a:t>Assembles reads into scaffolds</a:t>
            </a:r>
            <a:endParaRPr lang="en-US" sz="2000">
              <a:cs typeface="Calibri"/>
            </a:endParaRPr>
          </a:p>
          <a:p>
            <a:r>
              <a:rPr lang="en-US" sz="2000">
                <a:ea typeface="+mn-lt"/>
                <a:cs typeface="+mn-lt"/>
              </a:rPr>
              <a:t>Detects antibiotic resistance and hypervirulence genes</a:t>
            </a:r>
            <a:endParaRPr lang="en-US" sz="2000">
              <a:cs typeface="Calibri"/>
            </a:endParaRPr>
          </a:p>
          <a:p>
            <a:r>
              <a:rPr lang="en-US" sz="2000">
                <a:ea typeface="+mn-lt"/>
                <a:cs typeface="+mn-lt"/>
              </a:rPr>
              <a:t>Searches for plasmid markers</a:t>
            </a:r>
            <a:endParaRPr lang="en-US" sz="2000">
              <a:cs typeface="Calibri"/>
            </a:endParaRPr>
          </a:p>
          <a:p>
            <a:pPr>
              <a:buNone/>
            </a:pPr>
            <a:r>
              <a:rPr lang="en-US" sz="2000">
                <a:ea typeface="+mn-lt"/>
                <a:cs typeface="+mn-lt"/>
              </a:rPr>
              <a:t>Pipeline and documentation can be found at (</a:t>
            </a:r>
            <a:r>
              <a:rPr lang="en-US" sz="1900">
                <a:hlinkClick r:id="rId2"/>
              </a:rPr>
              <a:t>GitHub - CDCgov/phoenix</a:t>
            </a:r>
            <a:r>
              <a:rPr lang="en-US" sz="2000">
                <a:ea typeface="+mn-lt"/>
                <a:cs typeface="+mn-lt"/>
              </a:rPr>
              <a:t>)</a:t>
            </a:r>
            <a:endParaRPr lang="en-US">
              <a:ea typeface="+mn-lt"/>
              <a:cs typeface="+mn-lt"/>
            </a:endParaRPr>
          </a:p>
          <a:p>
            <a:r>
              <a:rPr lang="en-US" sz="2000">
                <a:ea typeface="+mn-lt"/>
                <a:cs typeface="+mn-lt"/>
              </a:rPr>
              <a:t>This pipeline is available to run on Terra, </a:t>
            </a:r>
            <a:r>
              <a:rPr lang="en-US" sz="2000" err="1">
                <a:ea typeface="+mn-lt"/>
                <a:cs typeface="+mn-lt"/>
              </a:rPr>
              <a:t>Nextflow</a:t>
            </a:r>
            <a:r>
              <a:rPr lang="en-US" sz="2000">
                <a:ea typeface="+mn-lt"/>
                <a:cs typeface="+mn-lt"/>
              </a:rPr>
              <a:t> tower, CLI, &amp; </a:t>
            </a:r>
            <a:r>
              <a:rPr lang="en-US" sz="2000" err="1">
                <a:ea typeface="+mn-lt"/>
                <a:cs typeface="+mn-lt"/>
              </a:rPr>
              <a:t>HiPerGator</a:t>
            </a:r>
            <a:r>
              <a:rPr lang="en-US" sz="2000">
                <a:ea typeface="+mn-lt"/>
                <a:cs typeface="+mn-lt"/>
              </a:rPr>
              <a:t> and is incorporated into the </a:t>
            </a:r>
            <a:r>
              <a:rPr lang="en-US" sz="2000">
                <a:ea typeface="+mn-lt"/>
                <a:cs typeface="+mn-lt"/>
                <a:hlinkClick r:id="rId3"/>
              </a:rPr>
              <a:t>StaPH-B toolkit</a:t>
            </a:r>
            <a:r>
              <a:rPr lang="en-US" sz="2000">
                <a:ea typeface="+mn-lt"/>
                <a:cs typeface="+mn-lt"/>
              </a:rPr>
              <a:t>. </a:t>
            </a: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3C8B7A47-A479-C58B-AB2C-418EAF67C614}"/>
              </a:ext>
            </a:extLst>
          </p:cNvPr>
          <p:cNvSpPr>
            <a:spLocks noGrp="1"/>
          </p:cNvSpPr>
          <p:nvPr>
            <p:ph type="sldNum" sz="quarter" idx="12"/>
          </p:nvPr>
        </p:nvSpPr>
        <p:spPr/>
        <p:txBody>
          <a:bodyPr/>
          <a:lstStyle/>
          <a:p>
            <a:fld id="{694F3B2D-F8DB-4B2E-832D-AE163D115F98}" type="slidenum">
              <a:rPr lang="en-US" smtClean="0"/>
              <a:t>26</a:t>
            </a:fld>
            <a:endParaRPr lang="en-US"/>
          </a:p>
        </p:txBody>
      </p:sp>
      <p:pic>
        <p:nvPicPr>
          <p:cNvPr id="6" name="Content Placeholder 4">
            <a:extLst>
              <a:ext uri="{FF2B5EF4-FFF2-40B4-BE49-F238E27FC236}">
                <a16:creationId xmlns:a16="http://schemas.microsoft.com/office/drawing/2014/main" id="{E87715A5-A947-E3CD-BC62-95F615A438ED}"/>
              </a:ext>
            </a:extLst>
          </p:cNvPr>
          <p:cNvPicPr>
            <a:picLocks noChangeAspect="1"/>
          </p:cNvPicPr>
          <p:nvPr/>
        </p:nvPicPr>
        <p:blipFill>
          <a:blip r:embed="rId4"/>
          <a:stretch>
            <a:fillRect/>
          </a:stretch>
        </p:blipFill>
        <p:spPr>
          <a:xfrm>
            <a:off x="471687" y="5756591"/>
            <a:ext cx="1348098" cy="830549"/>
          </a:xfrm>
          <a:prstGeom prst="rect">
            <a:avLst/>
          </a:prstGeom>
        </p:spPr>
      </p:pic>
    </p:spTree>
    <p:extLst>
      <p:ext uri="{BB962C8B-B14F-4D97-AF65-F5344CB8AC3E}">
        <p14:creationId xmlns:p14="http://schemas.microsoft.com/office/powerpoint/2010/main" val="2193586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06677-07B7-CA52-3C41-8619C10540AD}"/>
              </a:ext>
            </a:extLst>
          </p:cNvPr>
          <p:cNvSpPr>
            <a:spLocks noGrp="1"/>
          </p:cNvSpPr>
          <p:nvPr>
            <p:ph type="title"/>
          </p:nvPr>
        </p:nvSpPr>
        <p:spPr/>
        <p:txBody>
          <a:bodyPr/>
          <a:lstStyle/>
          <a:p>
            <a:r>
              <a:rPr lang="en-US">
                <a:ea typeface="+mj-lt"/>
                <a:cs typeface="+mj-lt"/>
              </a:rPr>
              <a:t>2023 AMD Southeast Region Trainings</a:t>
            </a:r>
            <a:endParaRPr lang="en-US"/>
          </a:p>
        </p:txBody>
      </p:sp>
      <p:sp>
        <p:nvSpPr>
          <p:cNvPr id="3" name="Content Placeholder 2">
            <a:extLst>
              <a:ext uri="{FF2B5EF4-FFF2-40B4-BE49-F238E27FC236}">
                <a16:creationId xmlns:a16="http://schemas.microsoft.com/office/drawing/2014/main" id="{ED6DBDBD-AB06-3862-1698-28671C8D2F06}"/>
              </a:ext>
            </a:extLst>
          </p:cNvPr>
          <p:cNvSpPr>
            <a:spLocks noGrp="1"/>
          </p:cNvSpPr>
          <p:nvPr>
            <p:ph idx="1"/>
          </p:nvPr>
        </p:nvSpPr>
        <p:spPr>
          <a:xfrm>
            <a:off x="838200" y="1606550"/>
            <a:ext cx="10515600" cy="4351338"/>
          </a:xfrm>
        </p:spPr>
        <p:txBody>
          <a:bodyPr vert="horz" lIns="91440" tIns="45720" rIns="91440" bIns="45720" rtlCol="0" anchor="t">
            <a:normAutofit/>
          </a:bodyPr>
          <a:lstStyle/>
          <a:p>
            <a:r>
              <a:rPr lang="en-US">
                <a:ea typeface="+mn-lt"/>
                <a:cs typeface="+mn-lt"/>
              </a:rPr>
              <a:t>2023 Bioinformatics Trainings in collaboration with </a:t>
            </a:r>
            <a:r>
              <a:rPr lang="en-US">
                <a:ea typeface="+mn-lt"/>
                <a:cs typeface="+mn-lt"/>
                <a:hlinkClick r:id="rId2"/>
              </a:rPr>
              <a:t>ABiL</a:t>
            </a:r>
            <a:endParaRPr lang="en-US">
              <a:cs typeface="Calibri" panose="020F0502020204030204"/>
            </a:endParaRPr>
          </a:p>
          <a:p>
            <a:pPr lvl="1"/>
            <a:r>
              <a:rPr lang="en-US">
                <a:ea typeface="+mn-lt"/>
                <a:cs typeface="+mn-lt"/>
              </a:rPr>
              <a:t>Training needs assessment (TNA) survey:</a:t>
            </a:r>
            <a:endParaRPr lang="en-US">
              <a:cs typeface="Calibri"/>
            </a:endParaRPr>
          </a:p>
          <a:p>
            <a:pPr lvl="2"/>
            <a:r>
              <a:rPr lang="en-US">
                <a:ea typeface="+mn-lt"/>
                <a:cs typeface="+mn-lt"/>
              </a:rPr>
              <a:t>~ 60 responses received and reviewed (thanks!)</a:t>
            </a:r>
            <a:endParaRPr lang="en-US">
              <a:cs typeface="Calibri"/>
            </a:endParaRPr>
          </a:p>
          <a:p>
            <a:pPr lvl="1"/>
            <a:r>
              <a:rPr lang="en-US">
                <a:ea typeface="+mn-lt"/>
                <a:cs typeface="+mn-lt"/>
              </a:rPr>
              <a:t>ABiL is working on quotes to include in the current contract. We will begin discussing concrete curriculums, taking your survey responses into account.</a:t>
            </a:r>
            <a:endParaRPr lang="en-US">
              <a:cs typeface="Calibri"/>
            </a:endParaRPr>
          </a:p>
          <a:p>
            <a:r>
              <a:rPr lang="en-US">
                <a:ea typeface="+mn-lt"/>
                <a:cs typeface="+mn-lt"/>
              </a:rPr>
              <a:t>Target training deliverables (with tentative dates)</a:t>
            </a:r>
          </a:p>
          <a:p>
            <a:pPr marL="914400" lvl="1" indent="-457200">
              <a:buAutoNum type="arabicPeriod"/>
            </a:pPr>
            <a:r>
              <a:rPr lang="en-US">
                <a:ea typeface="+mn-lt"/>
                <a:cs typeface="+mn-lt"/>
              </a:rPr>
              <a:t>Access to modules from the existing </a:t>
            </a:r>
            <a:r>
              <a:rPr lang="en-US">
                <a:ea typeface="+mn-lt"/>
                <a:cs typeface="+mn-lt"/>
                <a:hlinkClick r:id="rId3"/>
              </a:rPr>
              <a:t>ABiL Training services</a:t>
            </a:r>
            <a:r>
              <a:rPr lang="en-US">
                <a:ea typeface="+mn-lt"/>
                <a:cs typeface="+mn-lt"/>
              </a:rPr>
              <a:t>.</a:t>
            </a:r>
          </a:p>
          <a:p>
            <a:pPr marL="914400" lvl="1" indent="-457200">
              <a:buAutoNum type="arabicPeriod"/>
            </a:pPr>
            <a:r>
              <a:rPr lang="en-US">
                <a:ea typeface="+mn-lt"/>
                <a:cs typeface="+mn-lt"/>
              </a:rPr>
              <a:t>Intro to NGS and Bioinformatics: develop new online course (~May 2023).</a:t>
            </a:r>
          </a:p>
          <a:p>
            <a:pPr marL="914400" lvl="1" indent="-457200">
              <a:buAutoNum type="arabicPeriod"/>
            </a:pPr>
            <a:r>
              <a:rPr lang="en-US">
                <a:ea typeface="+mn-lt"/>
                <a:cs typeface="+mn-lt"/>
              </a:rPr>
              <a:t>In-person, four-day, advanced bioinformatics workshop in Atlanta, GA (~Fall 2023).</a:t>
            </a: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8DAF48BE-1074-8EB1-326D-7CF6334B2806}"/>
              </a:ext>
            </a:extLst>
          </p:cNvPr>
          <p:cNvSpPr>
            <a:spLocks noGrp="1"/>
          </p:cNvSpPr>
          <p:nvPr>
            <p:ph type="sldNum" sz="quarter" idx="12"/>
          </p:nvPr>
        </p:nvSpPr>
        <p:spPr/>
        <p:txBody>
          <a:bodyPr/>
          <a:lstStyle/>
          <a:p>
            <a:fld id="{694F3B2D-F8DB-4B2E-832D-AE163D115F98}" type="slidenum">
              <a:rPr lang="en-US" smtClean="0"/>
              <a:t>27</a:t>
            </a:fld>
            <a:endParaRPr lang="en-US"/>
          </a:p>
        </p:txBody>
      </p:sp>
      <p:pic>
        <p:nvPicPr>
          <p:cNvPr id="6" name="Content Placeholder 4">
            <a:extLst>
              <a:ext uri="{FF2B5EF4-FFF2-40B4-BE49-F238E27FC236}">
                <a16:creationId xmlns:a16="http://schemas.microsoft.com/office/drawing/2014/main" id="{54AD5669-4E08-1A03-CB82-12445F98765C}"/>
              </a:ext>
            </a:extLst>
          </p:cNvPr>
          <p:cNvPicPr>
            <a:picLocks noChangeAspect="1"/>
          </p:cNvPicPr>
          <p:nvPr/>
        </p:nvPicPr>
        <p:blipFill>
          <a:blip r:embed="rId4"/>
          <a:stretch>
            <a:fillRect/>
          </a:stretch>
        </p:blipFill>
        <p:spPr>
          <a:xfrm>
            <a:off x="471687" y="5756591"/>
            <a:ext cx="1348098" cy="830549"/>
          </a:xfrm>
          <a:prstGeom prst="rect">
            <a:avLst/>
          </a:prstGeom>
        </p:spPr>
      </p:pic>
    </p:spTree>
    <p:extLst>
      <p:ext uri="{BB962C8B-B14F-4D97-AF65-F5344CB8AC3E}">
        <p14:creationId xmlns:p14="http://schemas.microsoft.com/office/powerpoint/2010/main" val="3301157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792FF-012C-4C08-B83A-55BFCBD6FAE9}"/>
              </a:ext>
            </a:extLst>
          </p:cNvPr>
          <p:cNvSpPr>
            <a:spLocks noGrp="1"/>
          </p:cNvSpPr>
          <p:nvPr>
            <p:ph type="title"/>
          </p:nvPr>
        </p:nvSpPr>
        <p:spPr/>
        <p:txBody>
          <a:bodyPr/>
          <a:lstStyle/>
          <a:p>
            <a:r>
              <a:rPr lang="en-US">
                <a:cs typeface="Calibri Light"/>
              </a:rPr>
              <a:t>CDC AMD Platform Development Activities</a:t>
            </a:r>
            <a:endParaRPr lang="en-US"/>
          </a:p>
        </p:txBody>
      </p:sp>
      <p:sp>
        <p:nvSpPr>
          <p:cNvPr id="3" name="Content Placeholder 2">
            <a:extLst>
              <a:ext uri="{FF2B5EF4-FFF2-40B4-BE49-F238E27FC236}">
                <a16:creationId xmlns:a16="http://schemas.microsoft.com/office/drawing/2014/main" id="{5424D5A0-4609-4E30-A8C8-7D28690D2FFF}"/>
              </a:ext>
            </a:extLst>
          </p:cNvPr>
          <p:cNvSpPr>
            <a:spLocks noGrp="1"/>
          </p:cNvSpPr>
          <p:nvPr>
            <p:ph idx="1"/>
          </p:nvPr>
        </p:nvSpPr>
        <p:spPr>
          <a:xfrm>
            <a:off x="838200" y="1538797"/>
            <a:ext cx="10515600" cy="4351338"/>
          </a:xfrm>
        </p:spPr>
        <p:txBody>
          <a:bodyPr vert="horz" lIns="91440" tIns="45720" rIns="91440" bIns="45720" rtlCol="0" anchor="t">
            <a:normAutofit lnSpcReduction="10000"/>
          </a:bodyPr>
          <a:lstStyle/>
          <a:p>
            <a:r>
              <a:rPr lang="en-US">
                <a:ea typeface="+mn-lt"/>
                <a:cs typeface="+mn-lt"/>
              </a:rPr>
              <a:t>The AMD platform "...</a:t>
            </a:r>
            <a:r>
              <a:rPr lang="en-US" i="1">
                <a:solidFill>
                  <a:srgbClr val="0070C0"/>
                </a:solidFill>
                <a:ea typeface="+mn-lt"/>
                <a:cs typeface="+mn-lt"/>
              </a:rPr>
              <a:t>integrates the latest next-generation sequencing technologies with bioinformatics and epidemiology expertise across CDC and the nation to help us find, track, and stop disease-causing pathogens faster than ever before</a:t>
            </a:r>
            <a:r>
              <a:rPr lang="en-US">
                <a:ea typeface="+mn-lt"/>
                <a:cs typeface="+mn-lt"/>
              </a:rPr>
              <a:t>."</a:t>
            </a:r>
          </a:p>
          <a:p>
            <a:r>
              <a:rPr lang="en-US">
                <a:ea typeface="+mn-lt"/>
                <a:cs typeface="+mn-lt"/>
              </a:rPr>
              <a:t>AMD platform will serve CDC programs &amp; STLT partners by providing a common infrastructure to perform genomic epidemiology and contribute high-quality data to publicly available data repositories.</a:t>
            </a:r>
            <a:endParaRPr lang="en-US">
              <a:cs typeface="Calibri"/>
            </a:endParaRPr>
          </a:p>
          <a:p>
            <a:r>
              <a:rPr lang="en-US" sz="2800"/>
              <a:t>The office of AMD has established five communities of practice </a:t>
            </a:r>
            <a:r>
              <a:rPr lang="en-US"/>
              <a:t>(CoP) to</a:t>
            </a:r>
            <a:r>
              <a:rPr lang="en-US" sz="2800"/>
              <a:t> build processes and tools for relevant interests, concerns, and priorities regarding the AMD platform.</a:t>
            </a:r>
            <a:endParaRPr lang="en-US">
              <a:cs typeface="Calibri"/>
            </a:endParaRPr>
          </a:p>
          <a:p>
            <a:pPr marL="0" indent="0">
              <a:buNone/>
            </a:pPr>
            <a:endParaRPr lang="en-US">
              <a:cs typeface="Calibri"/>
            </a:endParaRPr>
          </a:p>
        </p:txBody>
      </p:sp>
      <p:sp>
        <p:nvSpPr>
          <p:cNvPr id="4" name="Slide Number Placeholder 3">
            <a:extLst>
              <a:ext uri="{FF2B5EF4-FFF2-40B4-BE49-F238E27FC236}">
                <a16:creationId xmlns:a16="http://schemas.microsoft.com/office/drawing/2014/main" id="{C8D0162F-D1F4-447A-BE3F-EE5820B4F5DC}"/>
              </a:ext>
            </a:extLst>
          </p:cNvPr>
          <p:cNvSpPr>
            <a:spLocks noGrp="1"/>
          </p:cNvSpPr>
          <p:nvPr>
            <p:ph type="sldNum" sz="quarter" idx="12"/>
          </p:nvPr>
        </p:nvSpPr>
        <p:spPr/>
        <p:txBody>
          <a:bodyPr/>
          <a:lstStyle/>
          <a:p>
            <a:fld id="{694F3B2D-F8DB-4B2E-832D-AE163D115F98}" type="slidenum">
              <a:rPr lang="en-US" smtClean="0"/>
              <a:t>28</a:t>
            </a:fld>
            <a:endParaRPr lang="en-US"/>
          </a:p>
        </p:txBody>
      </p:sp>
      <p:pic>
        <p:nvPicPr>
          <p:cNvPr id="5" name="Content Placeholder 4">
            <a:extLst>
              <a:ext uri="{FF2B5EF4-FFF2-40B4-BE49-F238E27FC236}">
                <a16:creationId xmlns:a16="http://schemas.microsoft.com/office/drawing/2014/main" id="{52B59A2F-AF0B-442D-8FE0-ECD13BBBB484}"/>
              </a:ext>
            </a:extLst>
          </p:cNvPr>
          <p:cNvPicPr>
            <a:picLocks noChangeAspect="1"/>
          </p:cNvPicPr>
          <p:nvPr/>
        </p:nvPicPr>
        <p:blipFill>
          <a:blip r:embed="rId2"/>
          <a:stretch>
            <a:fillRect/>
          </a:stretch>
        </p:blipFill>
        <p:spPr>
          <a:xfrm>
            <a:off x="418909" y="5780250"/>
            <a:ext cx="1348098" cy="830549"/>
          </a:xfrm>
          <a:prstGeom prst="rect">
            <a:avLst/>
          </a:prstGeom>
        </p:spPr>
      </p:pic>
    </p:spTree>
    <p:extLst>
      <p:ext uri="{BB962C8B-B14F-4D97-AF65-F5344CB8AC3E}">
        <p14:creationId xmlns:p14="http://schemas.microsoft.com/office/powerpoint/2010/main" val="2821747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32664-674E-F01A-44C6-AD9FCE52B505}"/>
              </a:ext>
            </a:extLst>
          </p:cNvPr>
          <p:cNvSpPr>
            <a:spLocks noGrp="1"/>
          </p:cNvSpPr>
          <p:nvPr>
            <p:ph type="title"/>
          </p:nvPr>
        </p:nvSpPr>
        <p:spPr/>
        <p:txBody>
          <a:bodyPr/>
          <a:lstStyle/>
          <a:p>
            <a:r>
              <a:rPr lang="en-US">
                <a:ea typeface="+mj-lt"/>
                <a:cs typeface="+mj-lt"/>
              </a:rPr>
              <a:t>CDC AMD Platform Development Activities</a:t>
            </a:r>
          </a:p>
        </p:txBody>
      </p:sp>
      <p:sp>
        <p:nvSpPr>
          <p:cNvPr id="3" name="Content Placeholder 2">
            <a:extLst>
              <a:ext uri="{FF2B5EF4-FFF2-40B4-BE49-F238E27FC236}">
                <a16:creationId xmlns:a16="http://schemas.microsoft.com/office/drawing/2014/main" id="{2082962C-4D86-418B-45E4-DA2A920AA8B5}"/>
              </a:ext>
            </a:extLst>
          </p:cNvPr>
          <p:cNvSpPr>
            <a:spLocks noGrp="1"/>
          </p:cNvSpPr>
          <p:nvPr>
            <p:ph idx="1"/>
          </p:nvPr>
        </p:nvSpPr>
        <p:spPr/>
        <p:txBody>
          <a:bodyPr vert="horz" lIns="91440" tIns="45720" rIns="91440" bIns="45720" rtlCol="0" anchor="t">
            <a:normAutofit/>
          </a:bodyPr>
          <a:lstStyle/>
          <a:p>
            <a:r>
              <a:rPr lang="en-US">
                <a:cs typeface="Calibri"/>
              </a:rPr>
              <a:t>The five CoPs:</a:t>
            </a:r>
            <a:endParaRPr lang="en-US"/>
          </a:p>
          <a:p>
            <a:pPr lvl="1"/>
            <a:r>
              <a:rPr lang="en-US">
                <a:cs typeface="Calibri"/>
              </a:rPr>
              <a:t>Argile Architecture, Pipeline Development, and Automation</a:t>
            </a:r>
          </a:p>
          <a:p>
            <a:pPr lvl="1"/>
            <a:r>
              <a:rPr lang="en-US">
                <a:cs typeface="Calibri"/>
              </a:rPr>
              <a:t>Data Modernization</a:t>
            </a:r>
          </a:p>
          <a:p>
            <a:pPr lvl="1"/>
            <a:r>
              <a:rPr lang="en-US">
                <a:cs typeface="Calibri"/>
              </a:rPr>
              <a:t>IT Security and Privacy</a:t>
            </a:r>
          </a:p>
          <a:p>
            <a:pPr lvl="1"/>
            <a:r>
              <a:rPr lang="en-US">
                <a:cs typeface="Calibri"/>
              </a:rPr>
              <a:t>Genomic Epidemiology</a:t>
            </a:r>
          </a:p>
          <a:p>
            <a:pPr lvl="1"/>
            <a:r>
              <a:rPr lang="en-US">
                <a:cs typeface="Calibri"/>
              </a:rPr>
              <a:t>Quality and Standards</a:t>
            </a:r>
          </a:p>
          <a:p>
            <a:r>
              <a:rPr lang="en-US">
                <a:ea typeface="+mn-lt"/>
                <a:cs typeface="+mn-lt"/>
              </a:rPr>
              <a:t>Florida’s Domain Leader facilitates collaboration between OAMD and the public health community for the Quality and Standards </a:t>
            </a:r>
            <a:r>
              <a:rPr lang="en-US" err="1">
                <a:ea typeface="+mn-lt"/>
                <a:cs typeface="+mn-lt"/>
              </a:rPr>
              <a:t>CoP.</a:t>
            </a:r>
            <a:endParaRPr lang="en-US">
              <a:ea typeface="+mn-lt"/>
              <a:cs typeface="+mn-lt"/>
            </a:endParaRPr>
          </a:p>
          <a:p>
            <a:endParaRPr lang="en-US">
              <a:cs typeface="Calibri"/>
            </a:endParaRPr>
          </a:p>
          <a:p>
            <a:pPr marL="457200" lvl="1" indent="0">
              <a:buNone/>
            </a:pPr>
            <a:endParaRPr lang="en-US">
              <a:cs typeface="Calibri"/>
            </a:endParaRPr>
          </a:p>
        </p:txBody>
      </p:sp>
      <p:sp>
        <p:nvSpPr>
          <p:cNvPr id="4" name="Slide Number Placeholder 3">
            <a:extLst>
              <a:ext uri="{FF2B5EF4-FFF2-40B4-BE49-F238E27FC236}">
                <a16:creationId xmlns:a16="http://schemas.microsoft.com/office/drawing/2014/main" id="{54402A4E-5C1B-D155-8ADA-70A4F630BAF9}"/>
              </a:ext>
            </a:extLst>
          </p:cNvPr>
          <p:cNvSpPr>
            <a:spLocks noGrp="1"/>
          </p:cNvSpPr>
          <p:nvPr>
            <p:ph type="sldNum" sz="quarter" idx="12"/>
          </p:nvPr>
        </p:nvSpPr>
        <p:spPr/>
        <p:txBody>
          <a:bodyPr/>
          <a:lstStyle/>
          <a:p>
            <a:fld id="{694F3B2D-F8DB-4B2E-832D-AE163D115F98}" type="slidenum">
              <a:rPr lang="en-US" smtClean="0"/>
              <a:t>29</a:t>
            </a:fld>
            <a:endParaRPr lang="en-US"/>
          </a:p>
        </p:txBody>
      </p:sp>
      <p:pic>
        <p:nvPicPr>
          <p:cNvPr id="6" name="Content Placeholder 4">
            <a:extLst>
              <a:ext uri="{FF2B5EF4-FFF2-40B4-BE49-F238E27FC236}">
                <a16:creationId xmlns:a16="http://schemas.microsoft.com/office/drawing/2014/main" id="{FE3BAF08-484C-67B6-95D4-924ABB9372A8}"/>
              </a:ext>
            </a:extLst>
          </p:cNvPr>
          <p:cNvPicPr>
            <a:picLocks noChangeAspect="1"/>
          </p:cNvPicPr>
          <p:nvPr/>
        </p:nvPicPr>
        <p:blipFill>
          <a:blip r:embed="rId2"/>
          <a:stretch>
            <a:fillRect/>
          </a:stretch>
        </p:blipFill>
        <p:spPr>
          <a:xfrm>
            <a:off x="418909" y="5780250"/>
            <a:ext cx="1348098" cy="830549"/>
          </a:xfrm>
          <a:prstGeom prst="rect">
            <a:avLst/>
          </a:prstGeom>
        </p:spPr>
      </p:pic>
    </p:spTree>
    <p:extLst>
      <p:ext uri="{BB962C8B-B14F-4D97-AF65-F5344CB8AC3E}">
        <p14:creationId xmlns:p14="http://schemas.microsoft.com/office/powerpoint/2010/main" val="3815393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D0EF-54D8-4F7C-AE10-B68D244B9675}"/>
              </a:ext>
            </a:extLst>
          </p:cNvPr>
          <p:cNvSpPr>
            <a:spLocks noGrp="1"/>
          </p:cNvSpPr>
          <p:nvPr>
            <p:ph type="title"/>
          </p:nvPr>
        </p:nvSpPr>
        <p:spPr/>
        <p:txBody>
          <a:bodyPr/>
          <a:lstStyle/>
          <a:p>
            <a:r>
              <a:rPr lang="en-US"/>
              <a:t>CDC AMD Regions</a:t>
            </a:r>
          </a:p>
        </p:txBody>
      </p:sp>
      <p:sp>
        <p:nvSpPr>
          <p:cNvPr id="3" name="Content Placeholder 2">
            <a:extLst>
              <a:ext uri="{FF2B5EF4-FFF2-40B4-BE49-F238E27FC236}">
                <a16:creationId xmlns:a16="http://schemas.microsoft.com/office/drawing/2014/main" id="{6883CDE8-392A-4D2B-83B8-9C8A76826921}"/>
              </a:ext>
            </a:extLst>
          </p:cNvPr>
          <p:cNvSpPr>
            <a:spLocks noGrp="1"/>
          </p:cNvSpPr>
          <p:nvPr>
            <p:ph idx="1"/>
          </p:nvPr>
        </p:nvSpPr>
        <p:spPr>
          <a:xfrm>
            <a:off x="838200" y="1482725"/>
            <a:ext cx="5429738" cy="4351338"/>
          </a:xfrm>
        </p:spPr>
        <p:txBody>
          <a:bodyPr vert="horz" lIns="91440" tIns="45720" rIns="91440" bIns="45720" rtlCol="0" anchor="t">
            <a:normAutofit/>
          </a:bodyPr>
          <a:lstStyle/>
          <a:p>
            <a:r>
              <a:rPr lang="en-US" sz="1800"/>
              <a:t>CDC’s Advanced Molecular Detection (AMD) program builds and integrates laboratory, bioinformatics, and epidemiology technologies across CDC and nationwide.</a:t>
            </a:r>
            <a:endParaRPr lang="en-US" sz="1800">
              <a:cs typeface="Calibri"/>
            </a:endParaRPr>
          </a:p>
          <a:p>
            <a:r>
              <a:rPr lang="en-US" sz="1800"/>
              <a:t>AMD has received funding to implement these technologies in public health programs.</a:t>
            </a:r>
            <a:endParaRPr lang="en-US" sz="1800">
              <a:cs typeface="Calibri"/>
            </a:endParaRPr>
          </a:p>
          <a:p>
            <a:r>
              <a:rPr lang="en-US" sz="1800"/>
              <a:t>In 2018, the AMD program established seven workforce development regions across the country. Each region has an AMD training lead and a bioinformatics lead.</a:t>
            </a:r>
            <a:endParaRPr lang="en-US" sz="1800">
              <a:cs typeface="Calibri"/>
            </a:endParaRPr>
          </a:p>
          <a:p>
            <a:r>
              <a:rPr lang="en-US" sz="1800"/>
              <a:t>This provides a network of customized AMD support which helps develop skills and provides training assistance to public health labs across the country. </a:t>
            </a:r>
            <a:endParaRPr lang="en-US" sz="1800">
              <a:cs typeface="Calibri"/>
            </a:endParaRPr>
          </a:p>
          <a:p>
            <a:r>
              <a:rPr lang="en-US" sz="1800"/>
              <a:t>Florida and Georgia serve as leads for the Southeast Region.</a:t>
            </a:r>
            <a:endParaRPr lang="en-US" sz="1800">
              <a:cs typeface="Calibri"/>
            </a:endParaRPr>
          </a:p>
          <a:p>
            <a:pPr marL="0" indent="0">
              <a:buNone/>
            </a:pPr>
            <a:endParaRPr lang="en-US"/>
          </a:p>
        </p:txBody>
      </p:sp>
      <p:sp>
        <p:nvSpPr>
          <p:cNvPr id="4" name="Slide Number Placeholder 3">
            <a:extLst>
              <a:ext uri="{FF2B5EF4-FFF2-40B4-BE49-F238E27FC236}">
                <a16:creationId xmlns:a16="http://schemas.microsoft.com/office/drawing/2014/main" id="{2F11C9DB-D4EA-47D6-BD05-E5229456911A}"/>
              </a:ext>
            </a:extLst>
          </p:cNvPr>
          <p:cNvSpPr>
            <a:spLocks noGrp="1"/>
          </p:cNvSpPr>
          <p:nvPr>
            <p:ph type="sldNum" sz="quarter" idx="12"/>
          </p:nvPr>
        </p:nvSpPr>
        <p:spPr/>
        <p:txBody>
          <a:bodyPr/>
          <a:lstStyle/>
          <a:p>
            <a:fld id="{694F3B2D-F8DB-4B2E-832D-AE163D115F98}" type="slidenum">
              <a:rPr lang="en-US" smtClean="0"/>
              <a:t>3</a:t>
            </a:fld>
            <a:endParaRPr lang="en-US"/>
          </a:p>
        </p:txBody>
      </p:sp>
      <p:pic>
        <p:nvPicPr>
          <p:cNvPr id="5" name="Content Placeholder 4">
            <a:extLst>
              <a:ext uri="{FF2B5EF4-FFF2-40B4-BE49-F238E27FC236}">
                <a16:creationId xmlns:a16="http://schemas.microsoft.com/office/drawing/2014/main" id="{1444EFC7-C10B-4C1D-A847-3AF0ED6AF11A}"/>
              </a:ext>
            </a:extLst>
          </p:cNvPr>
          <p:cNvPicPr>
            <a:picLocks noChangeAspect="1"/>
          </p:cNvPicPr>
          <p:nvPr/>
        </p:nvPicPr>
        <p:blipFill>
          <a:blip r:embed="rId2"/>
          <a:stretch>
            <a:fillRect/>
          </a:stretch>
        </p:blipFill>
        <p:spPr>
          <a:xfrm>
            <a:off x="395366" y="5832188"/>
            <a:ext cx="1348098" cy="830549"/>
          </a:xfrm>
          <a:prstGeom prst="rect">
            <a:avLst/>
          </a:prstGeom>
        </p:spPr>
      </p:pic>
      <p:pic>
        <p:nvPicPr>
          <p:cNvPr id="15" name="Picture 14">
            <a:extLst>
              <a:ext uri="{FF2B5EF4-FFF2-40B4-BE49-F238E27FC236}">
                <a16:creationId xmlns:a16="http://schemas.microsoft.com/office/drawing/2014/main" id="{F426CB03-BDD8-4D3E-BCED-76F1803AC88F}"/>
              </a:ext>
            </a:extLst>
          </p:cNvPr>
          <p:cNvPicPr>
            <a:picLocks noChangeAspect="1"/>
          </p:cNvPicPr>
          <p:nvPr/>
        </p:nvPicPr>
        <p:blipFill>
          <a:blip r:embed="rId3"/>
          <a:stretch>
            <a:fillRect/>
          </a:stretch>
        </p:blipFill>
        <p:spPr>
          <a:xfrm>
            <a:off x="6502938" y="1824038"/>
            <a:ext cx="5587461" cy="3669567"/>
          </a:xfrm>
          <a:prstGeom prst="rect">
            <a:avLst/>
          </a:prstGeom>
        </p:spPr>
      </p:pic>
    </p:spTree>
    <p:extLst>
      <p:ext uri="{BB962C8B-B14F-4D97-AF65-F5344CB8AC3E}">
        <p14:creationId xmlns:p14="http://schemas.microsoft.com/office/powerpoint/2010/main" val="341085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5149F-F02B-4793-9803-896EED7257EA}"/>
              </a:ext>
            </a:extLst>
          </p:cNvPr>
          <p:cNvSpPr>
            <a:spLocks noGrp="1"/>
          </p:cNvSpPr>
          <p:nvPr>
            <p:ph type="title"/>
          </p:nvPr>
        </p:nvSpPr>
        <p:spPr/>
        <p:txBody>
          <a:bodyPr/>
          <a:lstStyle/>
          <a:p>
            <a:r>
              <a:rPr lang="en-US">
                <a:cs typeface="Calibri Light"/>
              </a:rPr>
              <a:t>ELC Funding &amp; Updates</a:t>
            </a:r>
            <a:endParaRPr lang="en-US"/>
          </a:p>
        </p:txBody>
      </p:sp>
      <p:sp>
        <p:nvSpPr>
          <p:cNvPr id="3" name="Content Placeholder 2">
            <a:extLst>
              <a:ext uri="{FF2B5EF4-FFF2-40B4-BE49-F238E27FC236}">
                <a16:creationId xmlns:a16="http://schemas.microsoft.com/office/drawing/2014/main" id="{911B83D4-F41B-4BA8-9BD0-B52C21C3914E}"/>
              </a:ext>
            </a:extLst>
          </p:cNvPr>
          <p:cNvSpPr>
            <a:spLocks noGrp="1"/>
          </p:cNvSpPr>
          <p:nvPr>
            <p:ph idx="1"/>
          </p:nvPr>
        </p:nvSpPr>
        <p:spPr>
          <a:xfrm>
            <a:off x="910087" y="1213510"/>
            <a:ext cx="10515600" cy="4797035"/>
          </a:xfrm>
        </p:spPr>
        <p:txBody>
          <a:bodyPr vert="horz" lIns="91440" tIns="45720" rIns="91440" bIns="45720" rtlCol="0" anchor="t">
            <a:normAutofit fontScale="85000" lnSpcReduction="20000"/>
          </a:bodyPr>
          <a:lstStyle/>
          <a:p>
            <a:pPr marL="0" indent="0">
              <a:buNone/>
            </a:pPr>
            <a:endParaRPr lang="en-US">
              <a:cs typeface="Calibri"/>
            </a:endParaRPr>
          </a:p>
          <a:p>
            <a:pPr marL="0" indent="0">
              <a:buNone/>
            </a:pPr>
            <a:r>
              <a:rPr lang="en-US">
                <a:ea typeface="+mn-lt"/>
                <a:cs typeface="+mn-lt"/>
              </a:rPr>
              <a:t>(Program Strategy for BP4)</a:t>
            </a:r>
          </a:p>
          <a:p>
            <a:pPr marL="0" indent="0">
              <a:buNone/>
            </a:pPr>
            <a:r>
              <a:rPr lang="en-US">
                <a:ea typeface="+mn-lt"/>
                <a:cs typeface="+mn-lt"/>
              </a:rPr>
              <a:t>Program A: Cross-Cutting Epidemiology and Laboratory Capacity </a:t>
            </a:r>
            <a:endParaRPr lang="en-US">
              <a:cs typeface="Calibri"/>
            </a:endParaRPr>
          </a:p>
          <a:p>
            <a:pPr marL="0" indent="0">
              <a:buNone/>
            </a:pPr>
            <a:endParaRPr lang="en-US">
              <a:cs typeface="Calibri"/>
            </a:endParaRPr>
          </a:p>
          <a:p>
            <a:pPr marL="0" indent="0">
              <a:buNone/>
            </a:pPr>
            <a:r>
              <a:rPr lang="en-US">
                <a:ea typeface="+mn-lt"/>
                <a:cs typeface="+mn-lt"/>
              </a:rPr>
              <a:t>Strategy 1: Enhance Workforce Capacity </a:t>
            </a:r>
            <a:endParaRPr lang="en-US">
              <a:cs typeface="Calibri" panose="020F0502020204030204"/>
            </a:endParaRPr>
          </a:p>
          <a:p>
            <a:r>
              <a:rPr lang="en-US">
                <a:ea typeface="+mn-lt"/>
                <a:cs typeface="+mn-lt"/>
              </a:rPr>
              <a:t>1f) AMD Regional Workforce Development Training Participant </a:t>
            </a:r>
            <a:endParaRPr lang="en-US"/>
          </a:p>
          <a:p>
            <a:r>
              <a:rPr lang="en-US">
                <a:ea typeface="+mn-lt"/>
                <a:cs typeface="+mn-lt"/>
              </a:rPr>
              <a:t>Please apply to receive funding to send participants to the in-person workshop in August/September 2023.</a:t>
            </a:r>
            <a:endParaRPr lang="en-US"/>
          </a:p>
          <a:p>
            <a:endParaRPr lang="en-US"/>
          </a:p>
          <a:p>
            <a:pPr marL="0" indent="0">
              <a:buNone/>
            </a:pPr>
            <a:r>
              <a:rPr lang="en-US">
                <a:ea typeface="+mn-lt"/>
                <a:cs typeface="+mn-lt"/>
              </a:rPr>
              <a:t>Strategy 6: AMD Platform Support </a:t>
            </a:r>
            <a:endParaRPr lang="en-US">
              <a:cs typeface="Calibri" panose="020F0502020204030204"/>
            </a:endParaRPr>
          </a:p>
          <a:p>
            <a:r>
              <a:rPr lang="en-US">
                <a:ea typeface="+mn-lt"/>
                <a:cs typeface="+mn-lt"/>
              </a:rPr>
              <a:t>6a) Core Activities – Collaborate with OAMD to assess the landscape of genomic epidemiology in public health and provide subject matter expertise for AMD Platform planning (64 awards)</a:t>
            </a:r>
            <a:endParaRPr lang="en-US"/>
          </a:p>
          <a:p>
            <a:endParaRPr lang="en-US">
              <a:cs typeface="Calibri"/>
            </a:endParaRPr>
          </a:p>
        </p:txBody>
      </p:sp>
      <p:sp>
        <p:nvSpPr>
          <p:cNvPr id="4" name="Slide Number Placeholder 3">
            <a:extLst>
              <a:ext uri="{FF2B5EF4-FFF2-40B4-BE49-F238E27FC236}">
                <a16:creationId xmlns:a16="http://schemas.microsoft.com/office/drawing/2014/main" id="{0A07618F-2F07-49C6-AC7C-17B170223CCD}"/>
              </a:ext>
            </a:extLst>
          </p:cNvPr>
          <p:cNvSpPr>
            <a:spLocks noGrp="1"/>
          </p:cNvSpPr>
          <p:nvPr>
            <p:ph type="sldNum" sz="quarter" idx="12"/>
          </p:nvPr>
        </p:nvSpPr>
        <p:spPr/>
        <p:txBody>
          <a:bodyPr/>
          <a:lstStyle/>
          <a:p>
            <a:fld id="{694F3B2D-F8DB-4B2E-832D-AE163D115F98}" type="slidenum">
              <a:rPr lang="en-US" smtClean="0"/>
              <a:t>30</a:t>
            </a:fld>
            <a:endParaRPr lang="en-US"/>
          </a:p>
        </p:txBody>
      </p:sp>
      <p:pic>
        <p:nvPicPr>
          <p:cNvPr id="5" name="Content Placeholder 4">
            <a:extLst>
              <a:ext uri="{FF2B5EF4-FFF2-40B4-BE49-F238E27FC236}">
                <a16:creationId xmlns:a16="http://schemas.microsoft.com/office/drawing/2014/main" id="{CA92911C-6D99-4D41-A2E4-6CC0C941AC87}"/>
              </a:ext>
            </a:extLst>
          </p:cNvPr>
          <p:cNvPicPr>
            <a:picLocks noChangeAspect="1"/>
          </p:cNvPicPr>
          <p:nvPr/>
        </p:nvPicPr>
        <p:blipFill>
          <a:blip r:embed="rId2"/>
          <a:stretch>
            <a:fillRect/>
          </a:stretch>
        </p:blipFill>
        <p:spPr>
          <a:xfrm>
            <a:off x="232003" y="5895269"/>
            <a:ext cx="1348098" cy="830549"/>
          </a:xfrm>
          <a:prstGeom prst="rect">
            <a:avLst/>
          </a:prstGeom>
        </p:spPr>
      </p:pic>
    </p:spTree>
    <p:extLst>
      <p:ext uri="{BB962C8B-B14F-4D97-AF65-F5344CB8AC3E}">
        <p14:creationId xmlns:p14="http://schemas.microsoft.com/office/powerpoint/2010/main" val="487787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EB2ED-1690-44CC-9EC0-93C2131D91BF}"/>
              </a:ext>
            </a:extLst>
          </p:cNvPr>
          <p:cNvSpPr>
            <a:spLocks noGrp="1"/>
          </p:cNvSpPr>
          <p:nvPr>
            <p:ph type="title"/>
          </p:nvPr>
        </p:nvSpPr>
        <p:spPr/>
        <p:txBody>
          <a:bodyPr/>
          <a:lstStyle/>
          <a:p>
            <a:r>
              <a:rPr lang="en-US">
                <a:cs typeface="Calibri Light"/>
              </a:rPr>
              <a:t>BRR Trainings and Updates</a:t>
            </a:r>
            <a:endParaRPr lang="en-US"/>
          </a:p>
        </p:txBody>
      </p:sp>
      <p:sp>
        <p:nvSpPr>
          <p:cNvPr id="3" name="Content Placeholder 2">
            <a:extLst>
              <a:ext uri="{FF2B5EF4-FFF2-40B4-BE49-F238E27FC236}">
                <a16:creationId xmlns:a16="http://schemas.microsoft.com/office/drawing/2014/main" id="{1BC12D40-9B79-43CB-A117-F482A92243B1}"/>
              </a:ext>
            </a:extLst>
          </p:cNvPr>
          <p:cNvSpPr>
            <a:spLocks noGrp="1"/>
          </p:cNvSpPr>
          <p:nvPr>
            <p:ph idx="1"/>
          </p:nvPr>
        </p:nvSpPr>
        <p:spPr/>
        <p:txBody>
          <a:bodyPr vert="horz" lIns="91440" tIns="45720" rIns="91440" bIns="45720" rtlCol="0" anchor="t">
            <a:normAutofit/>
          </a:bodyPr>
          <a:lstStyle/>
          <a:p>
            <a:r>
              <a:rPr lang="en-US">
                <a:cs typeface="Calibri"/>
              </a:rPr>
              <a:t>There will be an in-depth training on </a:t>
            </a:r>
            <a:r>
              <a:rPr lang="en-US" b="1" err="1">
                <a:cs typeface="Calibri"/>
              </a:rPr>
              <a:t>PHoeNIx</a:t>
            </a:r>
            <a:r>
              <a:rPr lang="en-US" b="1">
                <a:cs typeface="Calibri"/>
              </a:rPr>
              <a:t> </a:t>
            </a:r>
            <a:r>
              <a:rPr lang="en-US">
                <a:cs typeface="Calibri"/>
              </a:rPr>
              <a:t>- watch for this email </a:t>
            </a:r>
            <a:endParaRPr lang="en-US"/>
          </a:p>
          <a:p>
            <a:r>
              <a:rPr lang="en-US">
                <a:cs typeface="Calibri"/>
              </a:rPr>
              <a:t>Quarterly meeting with each lab will be reinstated </a:t>
            </a:r>
          </a:p>
          <a:p>
            <a:r>
              <a:rPr lang="en-US">
                <a:cs typeface="Calibri"/>
              </a:rPr>
              <a:t>Implementing a bimonthly office hours call with Molly and Lakshmi </a:t>
            </a:r>
            <a:endParaRPr lang="en-US"/>
          </a:p>
          <a:p>
            <a:pPr lvl="1"/>
            <a:r>
              <a:rPr lang="en-US">
                <a:cs typeface="Calibri"/>
              </a:rPr>
              <a:t>Hour long call for questions, quick demos, and other issues</a:t>
            </a:r>
          </a:p>
          <a:p>
            <a:pPr lvl="1"/>
            <a:r>
              <a:rPr lang="en-US">
                <a:cs typeface="Calibri"/>
              </a:rPr>
              <a:t>Look for this email this month</a:t>
            </a:r>
          </a:p>
          <a:p>
            <a:pPr lvl="1"/>
            <a:endParaRPr lang="en-US">
              <a:cs typeface="Calibri"/>
            </a:endParaRPr>
          </a:p>
        </p:txBody>
      </p:sp>
      <p:sp>
        <p:nvSpPr>
          <p:cNvPr id="4" name="Slide Number Placeholder 3">
            <a:extLst>
              <a:ext uri="{FF2B5EF4-FFF2-40B4-BE49-F238E27FC236}">
                <a16:creationId xmlns:a16="http://schemas.microsoft.com/office/drawing/2014/main" id="{15FAE155-102B-4021-9F86-E134066DE472}"/>
              </a:ext>
            </a:extLst>
          </p:cNvPr>
          <p:cNvSpPr>
            <a:spLocks noGrp="1"/>
          </p:cNvSpPr>
          <p:nvPr>
            <p:ph type="sldNum" sz="quarter" idx="12"/>
          </p:nvPr>
        </p:nvSpPr>
        <p:spPr/>
        <p:txBody>
          <a:bodyPr/>
          <a:lstStyle/>
          <a:p>
            <a:fld id="{694F3B2D-F8DB-4B2E-832D-AE163D115F98}" type="slidenum">
              <a:rPr lang="en-US" smtClean="0"/>
              <a:t>31</a:t>
            </a:fld>
            <a:endParaRPr lang="en-US"/>
          </a:p>
        </p:txBody>
      </p:sp>
      <p:pic>
        <p:nvPicPr>
          <p:cNvPr id="5" name="Content Placeholder 4">
            <a:extLst>
              <a:ext uri="{FF2B5EF4-FFF2-40B4-BE49-F238E27FC236}">
                <a16:creationId xmlns:a16="http://schemas.microsoft.com/office/drawing/2014/main" id="{9B2FBF83-A9CF-4CA5-9CC9-6BF8951E9A7F}"/>
              </a:ext>
            </a:extLst>
          </p:cNvPr>
          <p:cNvPicPr>
            <a:picLocks noChangeAspect="1"/>
          </p:cNvPicPr>
          <p:nvPr/>
        </p:nvPicPr>
        <p:blipFill>
          <a:blip r:embed="rId2"/>
          <a:stretch>
            <a:fillRect/>
          </a:stretch>
        </p:blipFill>
        <p:spPr>
          <a:xfrm>
            <a:off x="462041" y="5708363"/>
            <a:ext cx="1348098" cy="830549"/>
          </a:xfrm>
          <a:prstGeom prst="rect">
            <a:avLst/>
          </a:prstGeom>
        </p:spPr>
      </p:pic>
    </p:spTree>
    <p:extLst>
      <p:ext uri="{BB962C8B-B14F-4D97-AF65-F5344CB8AC3E}">
        <p14:creationId xmlns:p14="http://schemas.microsoft.com/office/powerpoint/2010/main" val="3066048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5218B-5519-4290-A6CC-3E5E88B8AEC4}"/>
              </a:ext>
            </a:extLst>
          </p:cNvPr>
          <p:cNvSpPr>
            <a:spLocks noGrp="1"/>
          </p:cNvSpPr>
          <p:nvPr>
            <p:ph type="title"/>
          </p:nvPr>
        </p:nvSpPr>
        <p:spPr/>
        <p:txBody>
          <a:bodyPr/>
          <a:lstStyle/>
          <a:p>
            <a:r>
              <a:rPr lang="en-US"/>
              <a:t>Links</a:t>
            </a:r>
          </a:p>
        </p:txBody>
      </p:sp>
      <p:sp>
        <p:nvSpPr>
          <p:cNvPr id="3" name="Content Placeholder 2">
            <a:extLst>
              <a:ext uri="{FF2B5EF4-FFF2-40B4-BE49-F238E27FC236}">
                <a16:creationId xmlns:a16="http://schemas.microsoft.com/office/drawing/2014/main" id="{D8BA9FE2-E8D5-407D-B7FE-7804DCA441AA}"/>
              </a:ext>
            </a:extLst>
          </p:cNvPr>
          <p:cNvSpPr>
            <a:spLocks noGrp="1"/>
          </p:cNvSpPr>
          <p:nvPr>
            <p:ph idx="1"/>
          </p:nvPr>
        </p:nvSpPr>
        <p:spPr/>
        <p:txBody>
          <a:bodyPr vert="horz" lIns="91440" tIns="45720" rIns="91440" bIns="45720" rtlCol="0" anchor="t">
            <a:normAutofit/>
          </a:bodyPr>
          <a:lstStyle/>
          <a:p>
            <a:r>
              <a:rPr lang="en-US" dirty="0" err="1">
                <a:cs typeface="Calibri"/>
              </a:rPr>
              <a:t>StaPH</a:t>
            </a:r>
            <a:r>
              <a:rPr lang="en-US" dirty="0">
                <a:cs typeface="Calibri"/>
              </a:rPr>
              <a:t>-B GitHub link (</a:t>
            </a:r>
            <a:r>
              <a:rPr lang="en-US" dirty="0">
                <a:ea typeface="+mn-lt"/>
                <a:cs typeface="+mn-lt"/>
                <a:hlinkClick r:id="rId2"/>
              </a:rPr>
              <a:t>StaPH-B Github</a:t>
            </a:r>
            <a:r>
              <a:rPr lang="en-US" dirty="0">
                <a:ea typeface="+mn-lt"/>
                <a:cs typeface="+mn-lt"/>
              </a:rPr>
              <a:t>)</a:t>
            </a:r>
            <a:endParaRPr lang="en-US" dirty="0">
              <a:cs typeface="Calibri"/>
            </a:endParaRPr>
          </a:p>
          <a:p>
            <a:r>
              <a:rPr lang="en-US" dirty="0" err="1">
                <a:cs typeface="Calibri"/>
              </a:rPr>
              <a:t>StaPH</a:t>
            </a:r>
            <a:r>
              <a:rPr lang="en-US" dirty="0">
                <a:cs typeface="Calibri"/>
              </a:rPr>
              <a:t>-B Southeast Region GitHub link (</a:t>
            </a:r>
            <a:r>
              <a:rPr lang="en-US" dirty="0">
                <a:ea typeface="+mn-lt"/>
                <a:cs typeface="+mn-lt"/>
                <a:hlinkClick r:id="rId3"/>
              </a:rPr>
              <a:t>StaPH-B Southeast Region</a:t>
            </a:r>
            <a:r>
              <a:rPr lang="en-US" dirty="0"/>
              <a:t>)</a:t>
            </a:r>
            <a:endParaRPr lang="en-US" dirty="0">
              <a:cs typeface="Calibri"/>
            </a:endParaRPr>
          </a:p>
          <a:p>
            <a:r>
              <a:rPr lang="en-US" dirty="0" err="1">
                <a:cs typeface="Calibri"/>
              </a:rPr>
              <a:t>StaPH</a:t>
            </a:r>
            <a:r>
              <a:rPr lang="en-US" dirty="0">
                <a:cs typeface="Calibri"/>
              </a:rPr>
              <a:t>-B YouTube (</a:t>
            </a:r>
            <a:r>
              <a:rPr lang="en-US" dirty="0">
                <a:hlinkClick r:id="rId4"/>
              </a:rPr>
              <a:t>StaPH-B – YouTube</a:t>
            </a:r>
            <a:r>
              <a:rPr lang="en-US" dirty="0"/>
              <a:t>)</a:t>
            </a:r>
            <a:endParaRPr lang="en-US" dirty="0">
              <a:cs typeface="Calibri"/>
            </a:endParaRPr>
          </a:p>
          <a:p>
            <a:r>
              <a:rPr lang="en-US" dirty="0">
                <a:cs typeface="Calibri"/>
              </a:rPr>
              <a:t>BPHL-Molecular GitHub link (</a:t>
            </a:r>
            <a:r>
              <a:rPr lang="en-US" dirty="0">
                <a:hlinkClick r:id="rId5"/>
              </a:rPr>
              <a:t>BPHL-Molecular · GitHub</a:t>
            </a:r>
            <a:r>
              <a:rPr lang="en-US" dirty="0">
                <a:cs typeface="Calibri"/>
              </a:rPr>
              <a:t>)</a:t>
            </a:r>
          </a:p>
          <a:p>
            <a:endParaRPr lang="en-US">
              <a:cs typeface="Calibri"/>
            </a:endParaRPr>
          </a:p>
        </p:txBody>
      </p:sp>
      <p:sp>
        <p:nvSpPr>
          <p:cNvPr id="4" name="Slide Number Placeholder 3">
            <a:extLst>
              <a:ext uri="{FF2B5EF4-FFF2-40B4-BE49-F238E27FC236}">
                <a16:creationId xmlns:a16="http://schemas.microsoft.com/office/drawing/2014/main" id="{4B506BDE-CABB-4111-8EED-F7A0C41EF457}"/>
              </a:ext>
            </a:extLst>
          </p:cNvPr>
          <p:cNvSpPr>
            <a:spLocks noGrp="1"/>
          </p:cNvSpPr>
          <p:nvPr>
            <p:ph type="sldNum" sz="quarter" idx="12"/>
          </p:nvPr>
        </p:nvSpPr>
        <p:spPr/>
        <p:txBody>
          <a:bodyPr/>
          <a:lstStyle/>
          <a:p>
            <a:fld id="{694F3B2D-F8DB-4B2E-832D-AE163D115F98}" type="slidenum">
              <a:rPr lang="en-US" smtClean="0"/>
              <a:t>32</a:t>
            </a:fld>
            <a:endParaRPr lang="en-US"/>
          </a:p>
        </p:txBody>
      </p:sp>
      <p:pic>
        <p:nvPicPr>
          <p:cNvPr id="5" name="Content Placeholder 4">
            <a:extLst>
              <a:ext uri="{FF2B5EF4-FFF2-40B4-BE49-F238E27FC236}">
                <a16:creationId xmlns:a16="http://schemas.microsoft.com/office/drawing/2014/main" id="{A3366AEF-65D6-4572-8600-6CEE9391F5E2}"/>
              </a:ext>
            </a:extLst>
          </p:cNvPr>
          <p:cNvPicPr>
            <a:picLocks noChangeAspect="1"/>
          </p:cNvPicPr>
          <p:nvPr/>
        </p:nvPicPr>
        <p:blipFill>
          <a:blip r:embed="rId6"/>
          <a:stretch>
            <a:fillRect/>
          </a:stretch>
        </p:blipFill>
        <p:spPr>
          <a:xfrm>
            <a:off x="462041" y="5708363"/>
            <a:ext cx="1348098" cy="830549"/>
          </a:xfrm>
          <a:prstGeom prst="rect">
            <a:avLst/>
          </a:prstGeom>
        </p:spPr>
      </p:pic>
    </p:spTree>
    <p:extLst>
      <p:ext uri="{BB962C8B-B14F-4D97-AF65-F5344CB8AC3E}">
        <p14:creationId xmlns:p14="http://schemas.microsoft.com/office/powerpoint/2010/main" val="1293495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75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38E8FC10-24AE-4CE9-AA6A-96507E56C09C}"/>
              </a:ext>
            </a:extLst>
          </p:cNvPr>
          <p:cNvSpPr>
            <a:spLocks noGrp="1"/>
          </p:cNvSpPr>
          <p:nvPr>
            <p:ph type="title"/>
          </p:nvPr>
        </p:nvSpPr>
        <p:spPr>
          <a:xfrm>
            <a:off x="524256" y="4767072"/>
            <a:ext cx="6594189" cy="1625210"/>
          </a:xfrm>
        </p:spPr>
        <p:txBody>
          <a:bodyPr>
            <a:normAutofit/>
          </a:bodyPr>
          <a:lstStyle/>
          <a:p>
            <a:pPr algn="ctr"/>
            <a:r>
              <a:rPr lang="en-US">
                <a:solidFill>
                  <a:srgbClr val="FFFFFF"/>
                </a:solidFill>
                <a:latin typeface="Arial Black"/>
              </a:rPr>
              <a:t>Questions?</a:t>
            </a:r>
            <a:endParaRPr lang="en-US">
              <a:solidFill>
                <a:srgbClr val="FFFFFF"/>
              </a:solidFill>
              <a:latin typeface="Arial Black" panose="020B0A04020102020204" pitchFamily="34" charset="0"/>
            </a:endParaRPr>
          </a:p>
        </p:txBody>
      </p:sp>
      <p:pic>
        <p:nvPicPr>
          <p:cNvPr id="6" name="Picture 5">
            <a:extLst>
              <a:ext uri="{FF2B5EF4-FFF2-40B4-BE49-F238E27FC236}">
                <a16:creationId xmlns:a16="http://schemas.microsoft.com/office/drawing/2014/main" id="{F04047D0-5523-40A6-955F-8DB69960D66A}"/>
              </a:ext>
            </a:extLst>
          </p:cNvPr>
          <p:cNvPicPr>
            <a:picLocks noChangeAspect="1"/>
          </p:cNvPicPr>
          <p:nvPr/>
        </p:nvPicPr>
        <p:blipFill rotWithShape="1">
          <a:blip r:embed="rId2"/>
          <a:srcRect t="5378" r="1" b="1"/>
          <a:stretch/>
        </p:blipFill>
        <p:spPr>
          <a:xfrm>
            <a:off x="327547" y="321733"/>
            <a:ext cx="7058306" cy="4107392"/>
          </a:xfrm>
          <a:prstGeom prst="rect">
            <a:avLst/>
          </a:prstGeom>
        </p:spPr>
      </p:pic>
      <p:sp>
        <p:nvSpPr>
          <p:cNvPr id="30"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6F95FDFD-812E-4B7A-856D-A9E1ADA0803D}"/>
              </a:ext>
            </a:extLst>
          </p:cNvPr>
          <p:cNvSpPr>
            <a:spLocks noGrp="1"/>
          </p:cNvSpPr>
          <p:nvPr>
            <p:ph type="sldNum" sz="quarter" idx="12"/>
          </p:nvPr>
        </p:nvSpPr>
        <p:spPr>
          <a:xfrm>
            <a:off x="10480391" y="6535157"/>
            <a:ext cx="973667" cy="274320"/>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694F3B2D-F8DB-4B2E-832D-AE163D115F98}" type="slidenum">
              <a:rPr kumimoji="0" lang="en-US" sz="105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33</a:t>
            </a:fld>
            <a:endParaRPr kumimoji="0" lang="en-US" sz="105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7" name="Content Placeholder 4">
            <a:extLst>
              <a:ext uri="{FF2B5EF4-FFF2-40B4-BE49-F238E27FC236}">
                <a16:creationId xmlns:a16="http://schemas.microsoft.com/office/drawing/2014/main" id="{EF0D688E-B78C-9ACE-FA00-ADC46C2C9F85}"/>
              </a:ext>
            </a:extLst>
          </p:cNvPr>
          <p:cNvSpPr>
            <a:spLocks noGrp="1"/>
          </p:cNvSpPr>
          <p:nvPr>
            <p:ph idx="1"/>
          </p:nvPr>
        </p:nvSpPr>
        <p:spPr>
          <a:xfrm>
            <a:off x="7582563" y="917725"/>
            <a:ext cx="4281890" cy="4852362"/>
          </a:xfrm>
        </p:spPr>
        <p:txBody>
          <a:bodyPr anchor="ctr">
            <a:normAutofit fontScale="92500" lnSpcReduction="20000"/>
          </a:bodyPr>
          <a:lstStyle/>
          <a:p>
            <a:pPr marL="0" indent="0">
              <a:buNone/>
            </a:pPr>
            <a:r>
              <a:rPr lang="en-US" sz="2100" b="1">
                <a:solidFill>
                  <a:schemeClr val="accent5">
                    <a:lumMod val="60000"/>
                    <a:lumOff val="40000"/>
                  </a:schemeClr>
                </a:solidFill>
              </a:rPr>
              <a:t>bphl16bioinformatics@flhealth.gov</a:t>
            </a:r>
          </a:p>
          <a:p>
            <a:pPr marL="0" indent="0">
              <a:buNone/>
            </a:pPr>
            <a:endParaRPr lang="en-US" sz="1700">
              <a:solidFill>
                <a:srgbClr val="FFFFFF"/>
              </a:solidFill>
            </a:endParaRPr>
          </a:p>
          <a:p>
            <a:pPr marL="0" indent="0">
              <a:buNone/>
            </a:pPr>
            <a:r>
              <a:rPr lang="en-US" sz="2400" b="1">
                <a:solidFill>
                  <a:srgbClr val="FFFFFF"/>
                </a:solidFill>
                <a:ea typeface="+mn-lt"/>
                <a:cs typeface="+mn-lt"/>
              </a:rPr>
              <a:t>Sarah Schmedes, PhD</a:t>
            </a:r>
            <a:endParaRPr lang="en-US"/>
          </a:p>
          <a:p>
            <a:pPr marL="0" indent="0">
              <a:buNone/>
            </a:pPr>
            <a:r>
              <a:rPr lang="en-US" sz="2400">
                <a:solidFill>
                  <a:srgbClr val="FFFFFF"/>
                </a:solidFill>
                <a:ea typeface="+mn-lt"/>
                <a:cs typeface="+mn-lt"/>
              </a:rPr>
              <a:t>Lead Bioinformatician</a:t>
            </a:r>
            <a:endParaRPr lang="en-US"/>
          </a:p>
          <a:p>
            <a:pPr marL="0" indent="0">
              <a:buNone/>
            </a:pPr>
            <a:r>
              <a:rPr lang="en-US" sz="2400">
                <a:solidFill>
                  <a:srgbClr val="FFFFFF"/>
                </a:solidFill>
                <a:ea typeface="+mn-lt"/>
                <a:cs typeface="+mn-lt"/>
              </a:rPr>
              <a:t>Sarah.Schmedes@flhealth.gov</a:t>
            </a:r>
            <a:endParaRPr lang="en-US"/>
          </a:p>
          <a:p>
            <a:pPr marL="0" indent="0">
              <a:buNone/>
            </a:pPr>
            <a:endParaRPr lang="en-US" sz="2400" b="1">
              <a:solidFill>
                <a:srgbClr val="FFFFFF"/>
              </a:solidFill>
            </a:endParaRPr>
          </a:p>
          <a:p>
            <a:pPr marL="0" indent="0">
              <a:buNone/>
            </a:pPr>
            <a:r>
              <a:rPr lang="en-US" sz="2400" b="1">
                <a:solidFill>
                  <a:srgbClr val="FFFFFF"/>
                </a:solidFill>
              </a:rPr>
              <a:t>Molly Mitchell</a:t>
            </a:r>
            <a:endParaRPr lang="en-US" sz="2400" b="1">
              <a:solidFill>
                <a:srgbClr val="FFFFFF"/>
              </a:solidFill>
              <a:cs typeface="Calibri"/>
            </a:endParaRPr>
          </a:p>
          <a:p>
            <a:pPr marL="0" indent="0">
              <a:buNone/>
            </a:pPr>
            <a:r>
              <a:rPr lang="en-US" sz="2400">
                <a:solidFill>
                  <a:srgbClr val="FFFFFF"/>
                </a:solidFill>
              </a:rPr>
              <a:t>Bioinformatician</a:t>
            </a:r>
            <a:endParaRPr lang="en-US" sz="2400">
              <a:solidFill>
                <a:srgbClr val="FFFFFF"/>
              </a:solidFill>
              <a:cs typeface="Calibri"/>
            </a:endParaRPr>
          </a:p>
          <a:p>
            <a:pPr marL="0" indent="0">
              <a:buNone/>
            </a:pPr>
            <a:r>
              <a:rPr lang="en-US" sz="2400">
                <a:solidFill>
                  <a:srgbClr val="FFFFFF"/>
                </a:solidFill>
              </a:rPr>
              <a:t>Molly.Mitchell@flhealth.gov</a:t>
            </a:r>
            <a:endParaRPr lang="en-US" sz="2400">
              <a:solidFill>
                <a:srgbClr val="FFFFFF"/>
              </a:solidFill>
              <a:cs typeface="Calibri"/>
            </a:endParaRPr>
          </a:p>
          <a:p>
            <a:pPr marL="0" indent="0">
              <a:buNone/>
            </a:pPr>
            <a:endParaRPr lang="en-US" sz="2400">
              <a:solidFill>
                <a:srgbClr val="FFFFFF"/>
              </a:solidFill>
              <a:cs typeface="Calibri"/>
            </a:endParaRPr>
          </a:p>
          <a:p>
            <a:pPr marL="0" indent="0">
              <a:buNone/>
            </a:pPr>
            <a:r>
              <a:rPr lang="en-US" sz="2400" b="1">
                <a:solidFill>
                  <a:srgbClr val="FFFFFF"/>
                </a:solidFill>
                <a:cs typeface="Calibri"/>
              </a:rPr>
              <a:t>Lakshmi Thsaliki, MS</a:t>
            </a:r>
          </a:p>
          <a:p>
            <a:pPr marL="0" indent="0">
              <a:buNone/>
            </a:pPr>
            <a:r>
              <a:rPr lang="en-US" sz="2400">
                <a:solidFill>
                  <a:srgbClr val="FFFFFF"/>
                </a:solidFill>
                <a:cs typeface="Calibri"/>
              </a:rPr>
              <a:t>Bioinformatician</a:t>
            </a:r>
          </a:p>
          <a:p>
            <a:pPr marL="0" indent="0">
              <a:buNone/>
            </a:pPr>
            <a:r>
              <a:rPr lang="en-US" sz="2400">
                <a:solidFill>
                  <a:srgbClr val="FFFFFF"/>
                </a:solidFill>
                <a:cs typeface="Calibri"/>
              </a:rPr>
              <a:t>Lakshmi.Thsaliki@flhealth.gov</a:t>
            </a:r>
          </a:p>
        </p:txBody>
      </p:sp>
    </p:spTree>
    <p:extLst>
      <p:ext uri="{BB962C8B-B14F-4D97-AF65-F5344CB8AC3E}">
        <p14:creationId xmlns:p14="http://schemas.microsoft.com/office/powerpoint/2010/main" val="3678252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20E2-9CE4-4504-A09E-C4F5C99010EC}"/>
              </a:ext>
            </a:extLst>
          </p:cNvPr>
          <p:cNvSpPr>
            <a:spLocks noGrp="1"/>
          </p:cNvSpPr>
          <p:nvPr>
            <p:ph type="title"/>
          </p:nvPr>
        </p:nvSpPr>
        <p:spPr/>
        <p:txBody>
          <a:bodyPr/>
          <a:lstStyle/>
          <a:p>
            <a:r>
              <a:rPr lang="en-US"/>
              <a:t>Bioinformatics Regional Resource Lead</a:t>
            </a:r>
          </a:p>
        </p:txBody>
      </p:sp>
      <p:sp>
        <p:nvSpPr>
          <p:cNvPr id="3" name="Content Placeholder 2">
            <a:extLst>
              <a:ext uri="{FF2B5EF4-FFF2-40B4-BE49-F238E27FC236}">
                <a16:creationId xmlns:a16="http://schemas.microsoft.com/office/drawing/2014/main" id="{AEE5B5C9-6E7C-476A-9C21-2191904EFCE3}"/>
              </a:ext>
            </a:extLst>
          </p:cNvPr>
          <p:cNvSpPr>
            <a:spLocks noGrp="1"/>
          </p:cNvSpPr>
          <p:nvPr>
            <p:ph idx="1"/>
          </p:nvPr>
        </p:nvSpPr>
        <p:spPr>
          <a:xfrm>
            <a:off x="838200" y="1825625"/>
            <a:ext cx="4796692" cy="3715483"/>
          </a:xfrm>
        </p:spPr>
        <p:txBody>
          <a:bodyPr vert="horz" lIns="91440" tIns="45720" rIns="91440" bIns="45720" rtlCol="0" anchor="t">
            <a:normAutofit lnSpcReduction="10000"/>
          </a:bodyPr>
          <a:lstStyle/>
          <a:p>
            <a:r>
              <a:rPr lang="en-US" sz="2000"/>
              <a:t>AMD Regional Bioinformatics Regional Resource Lead acts as a regional consultant.</a:t>
            </a:r>
          </a:p>
          <a:p>
            <a:r>
              <a:rPr lang="en-US" sz="2000"/>
              <a:t>Provides support to labs within the region on data analysis &amp; how to interface with IT departments within the region &amp; across regions to help develop national bioinformatics.</a:t>
            </a:r>
            <a:endParaRPr lang="en-US" sz="2000">
              <a:cs typeface="Calibri"/>
            </a:endParaRPr>
          </a:p>
          <a:p>
            <a:r>
              <a:rPr lang="en-US" sz="2000"/>
              <a:t>Also helps in implementing or expanding the use of AMD technologies.</a:t>
            </a:r>
            <a:endParaRPr lang="en-US" sz="2000">
              <a:cs typeface="Calibri"/>
            </a:endParaRPr>
          </a:p>
          <a:p>
            <a:r>
              <a:rPr lang="en-US" sz="2000"/>
              <a:t>Florida serves as BRR Lead for the Southeast Region. </a:t>
            </a:r>
            <a:endParaRPr lang="en-US" sz="2000">
              <a:cs typeface="Calibri"/>
            </a:endParaRPr>
          </a:p>
          <a:p>
            <a:endParaRPr lang="en-US"/>
          </a:p>
        </p:txBody>
      </p:sp>
      <p:sp>
        <p:nvSpPr>
          <p:cNvPr id="4" name="Slide Number Placeholder 3">
            <a:extLst>
              <a:ext uri="{FF2B5EF4-FFF2-40B4-BE49-F238E27FC236}">
                <a16:creationId xmlns:a16="http://schemas.microsoft.com/office/drawing/2014/main" id="{3FA371CB-1C3F-4B12-BCF2-1C60331D736D}"/>
              </a:ext>
            </a:extLst>
          </p:cNvPr>
          <p:cNvSpPr>
            <a:spLocks noGrp="1"/>
          </p:cNvSpPr>
          <p:nvPr>
            <p:ph type="sldNum" sz="quarter" idx="12"/>
          </p:nvPr>
        </p:nvSpPr>
        <p:spPr/>
        <p:txBody>
          <a:bodyPr/>
          <a:lstStyle/>
          <a:p>
            <a:fld id="{694F3B2D-F8DB-4B2E-832D-AE163D115F98}" type="slidenum">
              <a:rPr lang="en-US" smtClean="0"/>
              <a:t>4</a:t>
            </a:fld>
            <a:endParaRPr lang="en-US"/>
          </a:p>
        </p:txBody>
      </p:sp>
      <p:pic>
        <p:nvPicPr>
          <p:cNvPr id="6" name="Content Placeholder 4">
            <a:extLst>
              <a:ext uri="{FF2B5EF4-FFF2-40B4-BE49-F238E27FC236}">
                <a16:creationId xmlns:a16="http://schemas.microsoft.com/office/drawing/2014/main" id="{F54D4CAC-BF8E-4B12-950C-FA3075098C9B}"/>
              </a:ext>
            </a:extLst>
          </p:cNvPr>
          <p:cNvPicPr>
            <a:picLocks noChangeAspect="1"/>
          </p:cNvPicPr>
          <p:nvPr/>
        </p:nvPicPr>
        <p:blipFill>
          <a:blip r:embed="rId2"/>
          <a:stretch>
            <a:fillRect/>
          </a:stretch>
        </p:blipFill>
        <p:spPr>
          <a:xfrm>
            <a:off x="462041" y="5708363"/>
            <a:ext cx="1348098" cy="830549"/>
          </a:xfrm>
          <a:prstGeom prst="rect">
            <a:avLst/>
          </a:prstGeom>
        </p:spPr>
      </p:pic>
      <p:pic>
        <p:nvPicPr>
          <p:cNvPr id="8" name="Picture 7">
            <a:extLst>
              <a:ext uri="{FF2B5EF4-FFF2-40B4-BE49-F238E27FC236}">
                <a16:creationId xmlns:a16="http://schemas.microsoft.com/office/drawing/2014/main" id="{C5CA93B9-5AF4-4859-8080-6789CC2C7961}"/>
              </a:ext>
            </a:extLst>
          </p:cNvPr>
          <p:cNvPicPr>
            <a:picLocks noChangeAspect="1"/>
          </p:cNvPicPr>
          <p:nvPr/>
        </p:nvPicPr>
        <p:blipFill>
          <a:blip r:embed="rId3"/>
          <a:stretch>
            <a:fillRect/>
          </a:stretch>
        </p:blipFill>
        <p:spPr>
          <a:xfrm>
            <a:off x="5759938" y="1825624"/>
            <a:ext cx="5593862" cy="3457575"/>
          </a:xfrm>
          <a:prstGeom prst="rect">
            <a:avLst/>
          </a:prstGeom>
        </p:spPr>
      </p:pic>
    </p:spTree>
    <p:extLst>
      <p:ext uri="{BB962C8B-B14F-4D97-AF65-F5344CB8AC3E}">
        <p14:creationId xmlns:p14="http://schemas.microsoft.com/office/powerpoint/2010/main" val="1312221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E911-E3C4-4DED-8C5F-BF1B0A3CF664}"/>
              </a:ext>
            </a:extLst>
          </p:cNvPr>
          <p:cNvSpPr>
            <a:spLocks noGrp="1"/>
          </p:cNvSpPr>
          <p:nvPr>
            <p:ph type="title"/>
          </p:nvPr>
        </p:nvSpPr>
        <p:spPr/>
        <p:txBody>
          <a:bodyPr/>
          <a:lstStyle/>
          <a:p>
            <a:r>
              <a:rPr lang="en-US"/>
              <a:t>BRR Team</a:t>
            </a:r>
          </a:p>
        </p:txBody>
      </p:sp>
      <p:graphicFrame>
        <p:nvGraphicFramePr>
          <p:cNvPr id="7" name="Content Placeholder 6">
            <a:extLst>
              <a:ext uri="{FF2B5EF4-FFF2-40B4-BE49-F238E27FC236}">
                <a16:creationId xmlns:a16="http://schemas.microsoft.com/office/drawing/2014/main" id="{C431E3B5-CEDE-4F50-BE4B-23CD62DAF42A}"/>
              </a:ext>
            </a:extLst>
          </p:cNvPr>
          <p:cNvGraphicFramePr>
            <a:graphicFrameLocks noGrp="1"/>
          </p:cNvGraphicFramePr>
          <p:nvPr>
            <p:ph idx="1"/>
            <p:extLst>
              <p:ext uri="{D42A27DB-BD31-4B8C-83A1-F6EECF244321}">
                <p14:modId xmlns:p14="http://schemas.microsoft.com/office/powerpoint/2010/main" val="525239626"/>
              </p:ext>
            </p:extLst>
          </p:nvPr>
        </p:nvGraphicFramePr>
        <p:xfrm>
          <a:off x="971550" y="82550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28D2314B-327C-41B9-87A9-B5FF4B1DFCE3}"/>
              </a:ext>
            </a:extLst>
          </p:cNvPr>
          <p:cNvSpPr>
            <a:spLocks noGrp="1"/>
          </p:cNvSpPr>
          <p:nvPr>
            <p:ph type="sldNum" sz="quarter" idx="12"/>
          </p:nvPr>
        </p:nvSpPr>
        <p:spPr/>
        <p:txBody>
          <a:bodyPr/>
          <a:lstStyle/>
          <a:p>
            <a:fld id="{694F3B2D-F8DB-4B2E-832D-AE163D115F98}" type="slidenum">
              <a:rPr lang="en-US" smtClean="0"/>
              <a:t>5</a:t>
            </a:fld>
            <a:endParaRPr lang="en-US"/>
          </a:p>
        </p:txBody>
      </p:sp>
      <p:pic>
        <p:nvPicPr>
          <p:cNvPr id="5" name="Content Placeholder 4">
            <a:extLst>
              <a:ext uri="{FF2B5EF4-FFF2-40B4-BE49-F238E27FC236}">
                <a16:creationId xmlns:a16="http://schemas.microsoft.com/office/drawing/2014/main" id="{D10373A3-8D1C-4A13-92D3-AE6ADBF35D03}"/>
              </a:ext>
            </a:extLst>
          </p:cNvPr>
          <p:cNvPicPr>
            <a:picLocks noChangeAspect="1"/>
          </p:cNvPicPr>
          <p:nvPr/>
        </p:nvPicPr>
        <p:blipFill>
          <a:blip r:embed="rId7"/>
          <a:stretch>
            <a:fillRect/>
          </a:stretch>
        </p:blipFill>
        <p:spPr>
          <a:xfrm>
            <a:off x="462041" y="5708363"/>
            <a:ext cx="1348098" cy="830549"/>
          </a:xfrm>
          <a:prstGeom prst="rect">
            <a:avLst/>
          </a:prstGeom>
        </p:spPr>
      </p:pic>
      <p:pic>
        <p:nvPicPr>
          <p:cNvPr id="13" name="Picture 13" descr="Sarah_color_2017_resize.jpg">
            <a:extLst>
              <a:ext uri="{FF2B5EF4-FFF2-40B4-BE49-F238E27FC236}">
                <a16:creationId xmlns:a16="http://schemas.microsoft.com/office/drawing/2014/main" id="{8FFBCDBA-48FF-C0DC-EBD0-8D6F5A274449}"/>
              </a:ext>
            </a:extLst>
          </p:cNvPr>
          <p:cNvPicPr>
            <a:picLocks noChangeAspect="1"/>
          </p:cNvPicPr>
          <p:nvPr/>
        </p:nvPicPr>
        <p:blipFill rotWithShape="1">
          <a:blip r:embed="rId8"/>
          <a:srcRect t="-132" b="20519"/>
          <a:stretch/>
        </p:blipFill>
        <p:spPr>
          <a:xfrm>
            <a:off x="1759429" y="1613040"/>
            <a:ext cx="1638300" cy="1956028"/>
          </a:xfrm>
          <a:prstGeom prst="rect">
            <a:avLst/>
          </a:prstGeom>
        </p:spPr>
      </p:pic>
      <p:sp>
        <p:nvSpPr>
          <p:cNvPr id="27" name="TextBox 26">
            <a:extLst>
              <a:ext uri="{FF2B5EF4-FFF2-40B4-BE49-F238E27FC236}">
                <a16:creationId xmlns:a16="http://schemas.microsoft.com/office/drawing/2014/main" id="{9BF1088C-FB3C-5064-41BC-C31651A35CD8}"/>
              </a:ext>
            </a:extLst>
          </p:cNvPr>
          <p:cNvSpPr txBox="1"/>
          <p:nvPr/>
        </p:nvSpPr>
        <p:spPr>
          <a:xfrm>
            <a:off x="1039603" y="4711115"/>
            <a:ext cx="102155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For any BRR requests, please send an email to</a:t>
            </a:r>
            <a:r>
              <a:rPr lang="en-US">
                <a:solidFill>
                  <a:srgbClr val="0070C0"/>
                </a:solidFill>
                <a:cs typeface="Calibri"/>
              </a:rPr>
              <a:t> </a:t>
            </a:r>
            <a:r>
              <a:rPr lang="en-US" sz="1800" b="1">
                <a:solidFill>
                  <a:srgbClr val="0070C0"/>
                </a:solidFill>
              </a:rPr>
              <a:t>bphl16bioinformatics@flhealth.gov</a:t>
            </a:r>
          </a:p>
          <a:p>
            <a:r>
              <a:rPr lang="en-US">
                <a:cs typeface="Calibri"/>
              </a:rPr>
              <a:t>Based on the requests one of us from the team will respond as soon as possible. </a:t>
            </a:r>
          </a:p>
        </p:txBody>
      </p:sp>
      <p:pic>
        <p:nvPicPr>
          <p:cNvPr id="42" name="Picture 42" descr="20200219_081626.jpg">
            <a:extLst>
              <a:ext uri="{FF2B5EF4-FFF2-40B4-BE49-F238E27FC236}">
                <a16:creationId xmlns:a16="http://schemas.microsoft.com/office/drawing/2014/main" id="{37326495-9786-F116-1B5B-DB5EEFF3FF5B}"/>
              </a:ext>
            </a:extLst>
          </p:cNvPr>
          <p:cNvPicPr>
            <a:picLocks noChangeAspect="1"/>
          </p:cNvPicPr>
          <p:nvPr/>
        </p:nvPicPr>
        <p:blipFill>
          <a:blip r:embed="rId9"/>
          <a:stretch>
            <a:fillRect/>
          </a:stretch>
        </p:blipFill>
        <p:spPr>
          <a:xfrm>
            <a:off x="5396163" y="1612232"/>
            <a:ext cx="1499938" cy="1959143"/>
          </a:xfrm>
          <a:prstGeom prst="rect">
            <a:avLst/>
          </a:prstGeom>
        </p:spPr>
      </p:pic>
      <p:pic>
        <p:nvPicPr>
          <p:cNvPr id="121" name="Picture 121" descr="Photo 1.jpg">
            <a:extLst>
              <a:ext uri="{FF2B5EF4-FFF2-40B4-BE49-F238E27FC236}">
                <a16:creationId xmlns:a16="http://schemas.microsoft.com/office/drawing/2014/main" id="{8134E3D1-18B2-9516-A61A-FBAB76AE2EC8}"/>
              </a:ext>
            </a:extLst>
          </p:cNvPr>
          <p:cNvPicPr>
            <a:picLocks noChangeAspect="1"/>
          </p:cNvPicPr>
          <p:nvPr/>
        </p:nvPicPr>
        <p:blipFill rotWithShape="1">
          <a:blip r:embed="rId10"/>
          <a:srcRect b="7762"/>
          <a:stretch/>
        </p:blipFill>
        <p:spPr>
          <a:xfrm>
            <a:off x="8858250" y="1612706"/>
            <a:ext cx="2009775" cy="1927346"/>
          </a:xfrm>
          <a:prstGeom prst="rect">
            <a:avLst/>
          </a:prstGeom>
        </p:spPr>
      </p:pic>
    </p:spTree>
    <p:extLst>
      <p:ext uri="{BB962C8B-B14F-4D97-AF65-F5344CB8AC3E}">
        <p14:creationId xmlns:p14="http://schemas.microsoft.com/office/powerpoint/2010/main" val="1827408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BB121-DB4D-91A9-E229-E6EF507CFB8E}"/>
              </a:ext>
            </a:extLst>
          </p:cNvPr>
          <p:cNvSpPr>
            <a:spLocks noGrp="1"/>
          </p:cNvSpPr>
          <p:nvPr>
            <p:ph type="title"/>
          </p:nvPr>
        </p:nvSpPr>
        <p:spPr/>
        <p:txBody>
          <a:bodyPr/>
          <a:lstStyle/>
          <a:p>
            <a:r>
              <a:rPr lang="en-US">
                <a:cs typeface="Calibri Light"/>
              </a:rPr>
              <a:t>Our Expertise</a:t>
            </a:r>
            <a:endParaRPr lang="en-US"/>
          </a:p>
        </p:txBody>
      </p:sp>
      <p:sp>
        <p:nvSpPr>
          <p:cNvPr id="3" name="Content Placeholder 2">
            <a:extLst>
              <a:ext uri="{FF2B5EF4-FFF2-40B4-BE49-F238E27FC236}">
                <a16:creationId xmlns:a16="http://schemas.microsoft.com/office/drawing/2014/main" id="{37BEAD08-EE8E-8F56-6F6B-4918FA0C28BA}"/>
              </a:ext>
            </a:extLst>
          </p:cNvPr>
          <p:cNvSpPr>
            <a:spLocks noGrp="1"/>
          </p:cNvSpPr>
          <p:nvPr>
            <p:ph idx="1"/>
          </p:nvPr>
        </p:nvSpPr>
        <p:spPr/>
        <p:txBody>
          <a:bodyPr vert="horz" lIns="91440" tIns="45720" rIns="91440" bIns="45720" rtlCol="0" anchor="t">
            <a:normAutofit/>
          </a:bodyPr>
          <a:lstStyle/>
          <a:p>
            <a:r>
              <a:rPr lang="en-US">
                <a:cs typeface="Calibri"/>
              </a:rPr>
              <a:t>Sequencers</a:t>
            </a:r>
          </a:p>
          <a:p>
            <a:pPr lvl="1"/>
            <a:r>
              <a:rPr lang="en-US" err="1">
                <a:cs typeface="Calibri"/>
              </a:rPr>
              <a:t>ISeq</a:t>
            </a:r>
            <a:r>
              <a:rPr lang="en-US">
                <a:cs typeface="Calibri"/>
              </a:rPr>
              <a:t>, </a:t>
            </a:r>
            <a:r>
              <a:rPr lang="en-US" err="1">
                <a:cs typeface="Calibri"/>
              </a:rPr>
              <a:t>MiSeq</a:t>
            </a:r>
            <a:r>
              <a:rPr lang="en-US">
                <a:cs typeface="Calibri"/>
              </a:rPr>
              <a:t>, </a:t>
            </a:r>
            <a:r>
              <a:rPr lang="en-US" err="1">
                <a:cs typeface="Calibri"/>
              </a:rPr>
              <a:t>NextSeq</a:t>
            </a:r>
            <a:r>
              <a:rPr lang="en-US">
                <a:cs typeface="Calibri"/>
              </a:rPr>
              <a:t>, PacBio, ClearLabs, and </a:t>
            </a:r>
            <a:r>
              <a:rPr lang="en-US" err="1">
                <a:cs typeface="Calibri"/>
              </a:rPr>
              <a:t>MinION</a:t>
            </a:r>
            <a:endParaRPr lang="en-US">
              <a:cs typeface="Calibri"/>
            </a:endParaRPr>
          </a:p>
          <a:p>
            <a:r>
              <a:rPr lang="en-US">
                <a:cs typeface="Calibri"/>
              </a:rPr>
              <a:t>NGS Workflows and Pipelines (from wet-lab to bioinformatic analyses) </a:t>
            </a:r>
          </a:p>
          <a:p>
            <a:pPr lvl="1"/>
            <a:r>
              <a:rPr lang="en-US">
                <a:cs typeface="Calibri"/>
              </a:rPr>
              <a:t>Bacterial WGS and viral</a:t>
            </a:r>
            <a:r>
              <a:rPr lang="en-US">
                <a:ea typeface="+mn-lt"/>
                <a:cs typeface="+mn-lt"/>
              </a:rPr>
              <a:t> targeted amplicon (clinical and wastewater)</a:t>
            </a:r>
          </a:p>
          <a:p>
            <a:r>
              <a:rPr lang="en-US">
                <a:cs typeface="Calibri"/>
              </a:rPr>
              <a:t>Expertise in pipeline development, high-performance computing, tool evaluation, validation, benchmarking, testing, β-testing, phylogenetic evaluations, data visualizations, genomic epidemiology, and Ad-hoc analysis</a:t>
            </a:r>
          </a:p>
        </p:txBody>
      </p:sp>
      <p:sp>
        <p:nvSpPr>
          <p:cNvPr id="4" name="Slide Number Placeholder 3">
            <a:extLst>
              <a:ext uri="{FF2B5EF4-FFF2-40B4-BE49-F238E27FC236}">
                <a16:creationId xmlns:a16="http://schemas.microsoft.com/office/drawing/2014/main" id="{E42FF6F7-E319-C7DB-7CA5-C30A9C759A1D}"/>
              </a:ext>
            </a:extLst>
          </p:cNvPr>
          <p:cNvSpPr>
            <a:spLocks noGrp="1"/>
          </p:cNvSpPr>
          <p:nvPr>
            <p:ph type="sldNum" sz="quarter" idx="12"/>
          </p:nvPr>
        </p:nvSpPr>
        <p:spPr/>
        <p:txBody>
          <a:bodyPr/>
          <a:lstStyle/>
          <a:p>
            <a:fld id="{694F3B2D-F8DB-4B2E-832D-AE163D115F98}" type="slidenum">
              <a:rPr lang="en-US" smtClean="0"/>
              <a:t>6</a:t>
            </a:fld>
            <a:endParaRPr lang="en-US"/>
          </a:p>
        </p:txBody>
      </p:sp>
      <p:pic>
        <p:nvPicPr>
          <p:cNvPr id="6" name="Content Placeholder 4">
            <a:extLst>
              <a:ext uri="{FF2B5EF4-FFF2-40B4-BE49-F238E27FC236}">
                <a16:creationId xmlns:a16="http://schemas.microsoft.com/office/drawing/2014/main" id="{4538BC28-5966-9843-34DC-22805D9F70F1}"/>
              </a:ext>
            </a:extLst>
          </p:cNvPr>
          <p:cNvPicPr>
            <a:picLocks noChangeAspect="1"/>
          </p:cNvPicPr>
          <p:nvPr/>
        </p:nvPicPr>
        <p:blipFill>
          <a:blip r:embed="rId2"/>
          <a:stretch>
            <a:fillRect/>
          </a:stretch>
        </p:blipFill>
        <p:spPr>
          <a:xfrm>
            <a:off x="166766" y="5946488"/>
            <a:ext cx="1348098" cy="830549"/>
          </a:xfrm>
          <a:prstGeom prst="rect">
            <a:avLst/>
          </a:prstGeom>
        </p:spPr>
      </p:pic>
    </p:spTree>
    <p:extLst>
      <p:ext uri="{BB962C8B-B14F-4D97-AF65-F5344CB8AC3E}">
        <p14:creationId xmlns:p14="http://schemas.microsoft.com/office/powerpoint/2010/main" val="3890579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92AF-ED4A-4BDB-8519-8F44E2C880C0}"/>
              </a:ext>
            </a:extLst>
          </p:cNvPr>
          <p:cNvSpPr>
            <a:spLocks noGrp="1"/>
          </p:cNvSpPr>
          <p:nvPr>
            <p:ph type="title"/>
          </p:nvPr>
        </p:nvSpPr>
        <p:spPr/>
        <p:txBody>
          <a:bodyPr/>
          <a:lstStyle/>
          <a:p>
            <a:r>
              <a:rPr lang="en-US"/>
              <a:t>Our Services</a:t>
            </a:r>
          </a:p>
        </p:txBody>
      </p:sp>
      <p:sp>
        <p:nvSpPr>
          <p:cNvPr id="3" name="Content Placeholder 2">
            <a:extLst>
              <a:ext uri="{FF2B5EF4-FFF2-40B4-BE49-F238E27FC236}">
                <a16:creationId xmlns:a16="http://schemas.microsoft.com/office/drawing/2014/main" id="{6E18D416-1FA8-41E8-9E39-F2246AF1F6BC}"/>
              </a:ext>
            </a:extLst>
          </p:cNvPr>
          <p:cNvSpPr>
            <a:spLocks noGrp="1"/>
          </p:cNvSpPr>
          <p:nvPr>
            <p:ph idx="1"/>
          </p:nvPr>
        </p:nvSpPr>
        <p:spPr>
          <a:xfrm>
            <a:off x="253653" y="1794308"/>
            <a:ext cx="3647162" cy="3036106"/>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marL="0" indent="0">
              <a:buNone/>
            </a:pPr>
            <a:r>
              <a:rPr lang="en-US" b="1">
                <a:cs typeface="Calibri" panose="020F0502020204030204"/>
              </a:rPr>
              <a:t>Consultations</a:t>
            </a:r>
            <a:endParaRPr lang="en-US">
              <a:cs typeface="Calibri" panose="020F0502020204030204"/>
            </a:endParaRPr>
          </a:p>
          <a:p>
            <a:r>
              <a:rPr lang="en-US" sz="2400">
                <a:cs typeface="Calibri" panose="020F0502020204030204"/>
              </a:rPr>
              <a:t>Public Health Bioinformatics</a:t>
            </a:r>
          </a:p>
          <a:p>
            <a:r>
              <a:rPr lang="en-US" sz="2400">
                <a:cs typeface="Calibri" panose="020F0502020204030204"/>
              </a:rPr>
              <a:t>Bioinformatics Concepts</a:t>
            </a:r>
          </a:p>
          <a:p>
            <a:r>
              <a:rPr lang="en-US" sz="2400">
                <a:cs typeface="Calibri" panose="020F0502020204030204"/>
              </a:rPr>
              <a:t>Data management</a:t>
            </a:r>
          </a:p>
          <a:p>
            <a:r>
              <a:rPr lang="en-US" sz="2400">
                <a:cs typeface="Calibri" panose="020F0502020204030204"/>
              </a:rPr>
              <a:t>Data analysis strategy and implementation</a:t>
            </a:r>
          </a:p>
        </p:txBody>
      </p:sp>
      <p:sp>
        <p:nvSpPr>
          <p:cNvPr id="4" name="Slide Number Placeholder 3">
            <a:extLst>
              <a:ext uri="{FF2B5EF4-FFF2-40B4-BE49-F238E27FC236}">
                <a16:creationId xmlns:a16="http://schemas.microsoft.com/office/drawing/2014/main" id="{6148B39C-0D30-48E2-93B0-E34805C490BB}"/>
              </a:ext>
            </a:extLst>
          </p:cNvPr>
          <p:cNvSpPr>
            <a:spLocks noGrp="1"/>
          </p:cNvSpPr>
          <p:nvPr>
            <p:ph type="sldNum" sz="quarter" idx="12"/>
          </p:nvPr>
        </p:nvSpPr>
        <p:spPr/>
        <p:txBody>
          <a:bodyPr/>
          <a:lstStyle/>
          <a:p>
            <a:fld id="{694F3B2D-F8DB-4B2E-832D-AE163D115F98}" type="slidenum">
              <a:rPr lang="en-US" smtClean="0"/>
              <a:t>7</a:t>
            </a:fld>
            <a:endParaRPr lang="en-US"/>
          </a:p>
        </p:txBody>
      </p:sp>
      <p:pic>
        <p:nvPicPr>
          <p:cNvPr id="5" name="Content Placeholder 4">
            <a:extLst>
              <a:ext uri="{FF2B5EF4-FFF2-40B4-BE49-F238E27FC236}">
                <a16:creationId xmlns:a16="http://schemas.microsoft.com/office/drawing/2014/main" id="{01101CAC-F090-44E9-9BCC-1013B4E0ED9E}"/>
              </a:ext>
            </a:extLst>
          </p:cNvPr>
          <p:cNvPicPr>
            <a:picLocks noChangeAspect="1"/>
          </p:cNvPicPr>
          <p:nvPr/>
        </p:nvPicPr>
        <p:blipFill>
          <a:blip r:embed="rId2"/>
          <a:stretch>
            <a:fillRect/>
          </a:stretch>
        </p:blipFill>
        <p:spPr>
          <a:xfrm>
            <a:off x="462041" y="5708363"/>
            <a:ext cx="1348098" cy="830549"/>
          </a:xfrm>
          <a:prstGeom prst="rect">
            <a:avLst/>
          </a:prstGeom>
        </p:spPr>
      </p:pic>
      <p:sp>
        <p:nvSpPr>
          <p:cNvPr id="7" name="Content Placeholder 2">
            <a:extLst>
              <a:ext uri="{FF2B5EF4-FFF2-40B4-BE49-F238E27FC236}">
                <a16:creationId xmlns:a16="http://schemas.microsoft.com/office/drawing/2014/main" id="{336AF791-1135-9903-6E7C-AE02FB346ADC}"/>
              </a:ext>
            </a:extLst>
          </p:cNvPr>
          <p:cNvSpPr txBox="1">
            <a:spLocks/>
          </p:cNvSpPr>
          <p:nvPr/>
        </p:nvSpPr>
        <p:spPr>
          <a:xfrm>
            <a:off x="4372627" y="1790133"/>
            <a:ext cx="3532340" cy="3036106"/>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cs typeface="Calibri" panose="020F0502020204030204"/>
              </a:rPr>
              <a:t>Data Analysis &amp; Pipeline Development</a:t>
            </a:r>
          </a:p>
          <a:p>
            <a:r>
              <a:rPr lang="en-US" sz="2400">
                <a:cs typeface="Calibri" panose="020F0502020204030204"/>
              </a:rPr>
              <a:t>WGS, targeted amplicon, metagenomics</a:t>
            </a:r>
          </a:p>
          <a:p>
            <a:r>
              <a:rPr lang="en-US" sz="2400">
                <a:cs typeface="Calibri" panose="020F0502020204030204"/>
              </a:rPr>
              <a:t>Linux &amp; command-line</a:t>
            </a:r>
          </a:p>
          <a:p>
            <a:r>
              <a:rPr lang="en-US" sz="2400">
                <a:cs typeface="Calibri" panose="020F0502020204030204"/>
              </a:rPr>
              <a:t>Containerization</a:t>
            </a:r>
          </a:p>
          <a:p>
            <a:r>
              <a:rPr lang="en-US" sz="2400">
                <a:cs typeface="Calibri" panose="020F0502020204030204"/>
              </a:rPr>
              <a:t>Coding, bash scripting, R, Python, Perl, Nextflow</a:t>
            </a:r>
          </a:p>
        </p:txBody>
      </p:sp>
      <p:sp>
        <p:nvSpPr>
          <p:cNvPr id="8" name="Content Placeholder 2">
            <a:extLst>
              <a:ext uri="{FF2B5EF4-FFF2-40B4-BE49-F238E27FC236}">
                <a16:creationId xmlns:a16="http://schemas.microsoft.com/office/drawing/2014/main" id="{CEFE4D18-D645-A147-BC6E-0040556AC109}"/>
              </a:ext>
            </a:extLst>
          </p:cNvPr>
          <p:cNvSpPr txBox="1">
            <a:spLocks/>
          </p:cNvSpPr>
          <p:nvPr/>
        </p:nvSpPr>
        <p:spPr>
          <a:xfrm>
            <a:off x="8370518" y="1790132"/>
            <a:ext cx="3574094" cy="3036106"/>
          </a:xfrm>
          <a:prstGeom prst="rect">
            <a:avLst/>
          </a:prstGeom>
          <a:ln/>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cs typeface="Calibri" panose="020F0502020204030204"/>
              </a:rPr>
              <a:t>Training and Support</a:t>
            </a:r>
            <a:endParaRPr lang="en-US"/>
          </a:p>
          <a:p>
            <a:r>
              <a:rPr lang="en-US" sz="2400">
                <a:cs typeface="Calibri" panose="020F0502020204030204"/>
              </a:rPr>
              <a:t>One-on-one calls</a:t>
            </a:r>
          </a:p>
          <a:p>
            <a:r>
              <a:rPr lang="en-US" sz="2400">
                <a:cs typeface="Calibri" panose="020F0502020204030204"/>
              </a:rPr>
              <a:t>Webinars/Training calls (Teams/Zoom)</a:t>
            </a:r>
          </a:p>
          <a:p>
            <a:r>
              <a:rPr lang="en-US" sz="2400">
                <a:cs typeface="Calibri" panose="020F0502020204030204"/>
              </a:rPr>
              <a:t>Site visits</a:t>
            </a:r>
          </a:p>
        </p:txBody>
      </p:sp>
    </p:spTree>
    <p:extLst>
      <p:ext uri="{BB962C8B-B14F-4D97-AF65-F5344CB8AC3E}">
        <p14:creationId xmlns:p14="http://schemas.microsoft.com/office/powerpoint/2010/main" val="1846497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4B6ED-9D64-4890-8E6D-B48BB3862657}"/>
              </a:ext>
            </a:extLst>
          </p:cNvPr>
          <p:cNvSpPr>
            <a:spLocks noGrp="1"/>
          </p:cNvSpPr>
          <p:nvPr>
            <p:ph type="title"/>
          </p:nvPr>
        </p:nvSpPr>
        <p:spPr/>
        <p:txBody>
          <a:bodyPr/>
          <a:lstStyle/>
          <a:p>
            <a:r>
              <a:rPr lang="en-US"/>
              <a:t>AMD Training Lead</a:t>
            </a:r>
          </a:p>
        </p:txBody>
      </p:sp>
      <p:sp>
        <p:nvSpPr>
          <p:cNvPr id="3" name="Content Placeholder 2">
            <a:extLst>
              <a:ext uri="{FF2B5EF4-FFF2-40B4-BE49-F238E27FC236}">
                <a16:creationId xmlns:a16="http://schemas.microsoft.com/office/drawing/2014/main" id="{9EE2C888-16B9-4F34-8178-5D60FFD85C6A}"/>
              </a:ext>
            </a:extLst>
          </p:cNvPr>
          <p:cNvSpPr>
            <a:spLocks noGrp="1"/>
          </p:cNvSpPr>
          <p:nvPr>
            <p:ph idx="1"/>
          </p:nvPr>
        </p:nvSpPr>
        <p:spPr>
          <a:xfrm>
            <a:off x="838200" y="1825625"/>
            <a:ext cx="4718538" cy="4351338"/>
          </a:xfrm>
        </p:spPr>
        <p:txBody>
          <a:bodyPr vert="horz" lIns="91440" tIns="45720" rIns="91440" bIns="45720" rtlCol="0" anchor="t">
            <a:normAutofit/>
          </a:bodyPr>
          <a:lstStyle/>
          <a:p>
            <a:r>
              <a:rPr lang="en-US" sz="2000"/>
              <a:t>AMD Regional Workforce Development Training Leads provide support to labs within the region and across regions on cross cutting AMD training to help staff develop the critical skills necessary to extract , analyze, and interpret sequencing data.</a:t>
            </a:r>
          </a:p>
          <a:p>
            <a:r>
              <a:rPr lang="en-US" sz="2000"/>
              <a:t>Regional training may incorporate local or regional resources or collaboration with academic institutions.</a:t>
            </a:r>
            <a:endParaRPr lang="en-US" sz="2000">
              <a:cs typeface="Calibri"/>
            </a:endParaRPr>
          </a:p>
          <a:p>
            <a:r>
              <a:rPr lang="en-US" sz="2000"/>
              <a:t>Georgia &amp; Florida are the training leads for the Southeast Region.</a:t>
            </a:r>
            <a:endParaRPr lang="en-US" sz="2000">
              <a:cs typeface="Calibri"/>
            </a:endParaRPr>
          </a:p>
        </p:txBody>
      </p:sp>
      <p:sp>
        <p:nvSpPr>
          <p:cNvPr id="4" name="Slide Number Placeholder 3">
            <a:extLst>
              <a:ext uri="{FF2B5EF4-FFF2-40B4-BE49-F238E27FC236}">
                <a16:creationId xmlns:a16="http://schemas.microsoft.com/office/drawing/2014/main" id="{80DAA6ED-94AA-411B-A06C-11E0267D6727}"/>
              </a:ext>
            </a:extLst>
          </p:cNvPr>
          <p:cNvSpPr>
            <a:spLocks noGrp="1"/>
          </p:cNvSpPr>
          <p:nvPr>
            <p:ph type="sldNum" sz="quarter" idx="12"/>
          </p:nvPr>
        </p:nvSpPr>
        <p:spPr/>
        <p:txBody>
          <a:bodyPr/>
          <a:lstStyle/>
          <a:p>
            <a:fld id="{694F3B2D-F8DB-4B2E-832D-AE163D115F98}" type="slidenum">
              <a:rPr lang="en-US" smtClean="0"/>
              <a:t>8</a:t>
            </a:fld>
            <a:endParaRPr lang="en-US"/>
          </a:p>
        </p:txBody>
      </p:sp>
      <p:pic>
        <p:nvPicPr>
          <p:cNvPr id="5" name="Content Placeholder 4">
            <a:extLst>
              <a:ext uri="{FF2B5EF4-FFF2-40B4-BE49-F238E27FC236}">
                <a16:creationId xmlns:a16="http://schemas.microsoft.com/office/drawing/2014/main" id="{E3ECDC8D-E43F-421B-9164-818EB83EBB3A}"/>
              </a:ext>
            </a:extLst>
          </p:cNvPr>
          <p:cNvPicPr>
            <a:picLocks noChangeAspect="1"/>
          </p:cNvPicPr>
          <p:nvPr/>
        </p:nvPicPr>
        <p:blipFill>
          <a:blip r:embed="rId2"/>
          <a:stretch>
            <a:fillRect/>
          </a:stretch>
        </p:blipFill>
        <p:spPr>
          <a:xfrm>
            <a:off x="462041" y="5708363"/>
            <a:ext cx="1348098" cy="830549"/>
          </a:xfrm>
          <a:prstGeom prst="rect">
            <a:avLst/>
          </a:prstGeom>
        </p:spPr>
      </p:pic>
      <p:pic>
        <p:nvPicPr>
          <p:cNvPr id="7" name="Picture 6">
            <a:extLst>
              <a:ext uri="{FF2B5EF4-FFF2-40B4-BE49-F238E27FC236}">
                <a16:creationId xmlns:a16="http://schemas.microsoft.com/office/drawing/2014/main" id="{6D4F6A10-1FCE-4D96-81DD-08C472C3B4CB}"/>
              </a:ext>
            </a:extLst>
          </p:cNvPr>
          <p:cNvPicPr>
            <a:picLocks noChangeAspect="1"/>
          </p:cNvPicPr>
          <p:nvPr/>
        </p:nvPicPr>
        <p:blipFill>
          <a:blip r:embed="rId3"/>
          <a:stretch>
            <a:fillRect/>
          </a:stretch>
        </p:blipFill>
        <p:spPr>
          <a:xfrm>
            <a:off x="5732126" y="1825625"/>
            <a:ext cx="5717412" cy="3418038"/>
          </a:xfrm>
          <a:prstGeom prst="rect">
            <a:avLst/>
          </a:prstGeom>
        </p:spPr>
      </p:pic>
    </p:spTree>
    <p:extLst>
      <p:ext uri="{BB962C8B-B14F-4D97-AF65-F5344CB8AC3E}">
        <p14:creationId xmlns:p14="http://schemas.microsoft.com/office/powerpoint/2010/main" val="832550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914AD-12CD-46AE-A99B-430E4C72AEEA}"/>
              </a:ext>
            </a:extLst>
          </p:cNvPr>
          <p:cNvSpPr>
            <a:spLocks noGrp="1"/>
          </p:cNvSpPr>
          <p:nvPr>
            <p:ph type="sldNum" sz="quarter" idx="12"/>
          </p:nvPr>
        </p:nvSpPr>
        <p:spPr/>
        <p:txBody>
          <a:bodyPr/>
          <a:lstStyle/>
          <a:p>
            <a:fld id="{694F3B2D-F8DB-4B2E-832D-AE163D115F98}" type="slidenum">
              <a:rPr lang="en-US" smtClean="0"/>
              <a:t>9</a:t>
            </a:fld>
            <a:endParaRPr lang="en-US"/>
          </a:p>
        </p:txBody>
      </p:sp>
      <p:sp>
        <p:nvSpPr>
          <p:cNvPr id="31" name="Title 1">
            <a:extLst>
              <a:ext uri="{FF2B5EF4-FFF2-40B4-BE49-F238E27FC236}">
                <a16:creationId xmlns:a16="http://schemas.microsoft.com/office/drawing/2014/main" id="{F2B2AE87-CCDC-D975-6D7D-B78344CD9753}"/>
              </a:ext>
            </a:extLst>
          </p:cNvPr>
          <p:cNvSpPr>
            <a:spLocks noGrp="1"/>
          </p:cNvSpPr>
          <p:nvPr>
            <p:ph type="title"/>
          </p:nvPr>
        </p:nvSpPr>
        <p:spPr>
          <a:xfrm>
            <a:off x="838200" y="365125"/>
            <a:ext cx="10515600" cy="1325563"/>
          </a:xfrm>
        </p:spPr>
        <p:txBody>
          <a:bodyPr/>
          <a:lstStyle/>
          <a:p>
            <a:r>
              <a:rPr lang="en-US"/>
              <a:t>Georgia AMD BTL Team</a:t>
            </a:r>
          </a:p>
        </p:txBody>
      </p:sp>
      <p:pic>
        <p:nvPicPr>
          <p:cNvPr id="35" name="Picture 35">
            <a:extLst>
              <a:ext uri="{FF2B5EF4-FFF2-40B4-BE49-F238E27FC236}">
                <a16:creationId xmlns:a16="http://schemas.microsoft.com/office/drawing/2014/main" id="{157AA132-984B-A8EC-8D16-390877690333}"/>
              </a:ext>
            </a:extLst>
          </p:cNvPr>
          <p:cNvPicPr>
            <a:picLocks noChangeAspect="1"/>
          </p:cNvPicPr>
          <p:nvPr/>
        </p:nvPicPr>
        <p:blipFill>
          <a:blip r:embed="rId2"/>
          <a:stretch>
            <a:fillRect/>
          </a:stretch>
        </p:blipFill>
        <p:spPr>
          <a:xfrm>
            <a:off x="1149164" y="4767984"/>
            <a:ext cx="10123116" cy="1888911"/>
          </a:xfrm>
          <a:prstGeom prst="rect">
            <a:avLst/>
          </a:prstGeom>
        </p:spPr>
      </p:pic>
      <p:pic>
        <p:nvPicPr>
          <p:cNvPr id="2" name="Picture 2">
            <a:extLst>
              <a:ext uri="{FF2B5EF4-FFF2-40B4-BE49-F238E27FC236}">
                <a16:creationId xmlns:a16="http://schemas.microsoft.com/office/drawing/2014/main" id="{C0A952A5-7722-0B9F-F41C-4DC1421BFA1E}"/>
              </a:ext>
            </a:extLst>
          </p:cNvPr>
          <p:cNvPicPr>
            <a:picLocks noChangeAspect="1"/>
          </p:cNvPicPr>
          <p:nvPr/>
        </p:nvPicPr>
        <p:blipFill>
          <a:blip r:embed="rId3"/>
          <a:stretch>
            <a:fillRect/>
          </a:stretch>
        </p:blipFill>
        <p:spPr>
          <a:xfrm>
            <a:off x="842513" y="4521316"/>
            <a:ext cx="4597879" cy="1079027"/>
          </a:xfrm>
          <a:prstGeom prst="rect">
            <a:avLst/>
          </a:prstGeom>
        </p:spPr>
      </p:pic>
      <p:pic>
        <p:nvPicPr>
          <p:cNvPr id="3" name="Picture 4">
            <a:extLst>
              <a:ext uri="{FF2B5EF4-FFF2-40B4-BE49-F238E27FC236}">
                <a16:creationId xmlns:a16="http://schemas.microsoft.com/office/drawing/2014/main" id="{8C120B4F-92AB-43B7-DDC5-B22FAC462181}"/>
              </a:ext>
            </a:extLst>
          </p:cNvPr>
          <p:cNvPicPr>
            <a:picLocks noChangeAspect="1"/>
          </p:cNvPicPr>
          <p:nvPr/>
        </p:nvPicPr>
        <p:blipFill>
          <a:blip r:embed="rId4"/>
          <a:stretch>
            <a:fillRect/>
          </a:stretch>
        </p:blipFill>
        <p:spPr>
          <a:xfrm>
            <a:off x="8577532" y="4611352"/>
            <a:ext cx="3073879" cy="1100240"/>
          </a:xfrm>
          <a:prstGeom prst="rect">
            <a:avLst/>
          </a:prstGeom>
        </p:spPr>
      </p:pic>
      <p:pic>
        <p:nvPicPr>
          <p:cNvPr id="6" name="Picture 6">
            <a:extLst>
              <a:ext uri="{FF2B5EF4-FFF2-40B4-BE49-F238E27FC236}">
                <a16:creationId xmlns:a16="http://schemas.microsoft.com/office/drawing/2014/main" id="{24A9D973-8C14-3CC9-AF2C-6A81BE942385}"/>
              </a:ext>
            </a:extLst>
          </p:cNvPr>
          <p:cNvPicPr>
            <a:picLocks noChangeAspect="1"/>
          </p:cNvPicPr>
          <p:nvPr/>
        </p:nvPicPr>
        <p:blipFill>
          <a:blip r:embed="rId5"/>
          <a:stretch>
            <a:fillRect/>
          </a:stretch>
        </p:blipFill>
        <p:spPr>
          <a:xfrm>
            <a:off x="568036" y="702278"/>
            <a:ext cx="11044381" cy="4622171"/>
          </a:xfrm>
          <a:prstGeom prst="rect">
            <a:avLst/>
          </a:prstGeom>
        </p:spPr>
      </p:pic>
    </p:spTree>
    <p:extLst>
      <p:ext uri="{BB962C8B-B14F-4D97-AF65-F5344CB8AC3E}">
        <p14:creationId xmlns:p14="http://schemas.microsoft.com/office/powerpoint/2010/main" val="2449317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33</Slides>
  <Notes>0</Notes>
  <HiddenSlides>0</HiddenSlides>
  <ScaleCrop>false</ScaleCrop>
  <HeadingPairs>
    <vt:vector size="4" baseType="variant">
      <vt:variant>
        <vt:lpstr>Theme</vt:lpstr>
      </vt:variant>
      <vt:variant>
        <vt:i4>2</vt:i4>
      </vt:variant>
      <vt:variant>
        <vt:lpstr>Slide Titles</vt:lpstr>
      </vt:variant>
      <vt:variant>
        <vt:i4>33</vt:i4>
      </vt:variant>
    </vt:vector>
  </HeadingPairs>
  <TitlesOfParts>
    <vt:vector size="35" baseType="lpstr">
      <vt:lpstr>Office Theme</vt:lpstr>
      <vt:lpstr>2_Office Theme</vt:lpstr>
      <vt:lpstr>PowerPoint Presentation</vt:lpstr>
      <vt:lpstr>Outline</vt:lpstr>
      <vt:lpstr>CDC AMD Regions</vt:lpstr>
      <vt:lpstr>Bioinformatics Regional Resource Lead</vt:lpstr>
      <vt:lpstr>BRR Team</vt:lpstr>
      <vt:lpstr>Our Expertise</vt:lpstr>
      <vt:lpstr>Our Services</vt:lpstr>
      <vt:lpstr>AMD Training Lead</vt:lpstr>
      <vt:lpstr>Georgia AMD BTL Team</vt:lpstr>
      <vt:lpstr>What is HiPerGator?</vt:lpstr>
      <vt:lpstr> Access to HPG</vt:lpstr>
      <vt:lpstr>Access to HPG</vt:lpstr>
      <vt:lpstr>HiPerGator State Groups</vt:lpstr>
      <vt:lpstr>HiPerGator State Groups</vt:lpstr>
      <vt:lpstr>Storage on HPG</vt:lpstr>
      <vt:lpstr>Interactive Sessions</vt:lpstr>
      <vt:lpstr>HiPerGator Trainings</vt:lpstr>
      <vt:lpstr>HiPerGator Updates</vt:lpstr>
      <vt:lpstr>Pipelines</vt:lpstr>
      <vt:lpstr>Pipelines</vt:lpstr>
      <vt:lpstr>Pipelines</vt:lpstr>
      <vt:lpstr>Pipeline Updates  - Nextflow Versions  (Under Active Development)</vt:lpstr>
      <vt:lpstr>Pipeline Updates  - Nextflow Versions (Under Active Development)</vt:lpstr>
      <vt:lpstr>Analysis Request and/or support</vt:lpstr>
      <vt:lpstr>Pipeline Updates from CDC</vt:lpstr>
      <vt:lpstr>PHoeNIx pipeline</vt:lpstr>
      <vt:lpstr>2023 AMD Southeast Region Trainings</vt:lpstr>
      <vt:lpstr>CDC AMD Platform Development Activities</vt:lpstr>
      <vt:lpstr>CDC AMD Platform Development Activities</vt:lpstr>
      <vt:lpstr>ELC Funding &amp; Updates</vt:lpstr>
      <vt:lpstr>BRR Trainings and Updates</vt:lpstr>
      <vt:lpstr>Links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Linux – Part 1</dc:title>
  <dc:creator>Blanton, Jason L</dc:creator>
  <cp:revision>6</cp:revision>
  <cp:lastPrinted>2020-03-24T15:23:48Z</cp:lastPrinted>
  <dcterms:created xsi:type="dcterms:W3CDTF">2020-03-24T14:58:31Z</dcterms:created>
  <dcterms:modified xsi:type="dcterms:W3CDTF">2023-02-01T21:08:50Z</dcterms:modified>
</cp:coreProperties>
</file>